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60" r:id="rId6"/>
    <p:sldId id="261" r:id="rId7"/>
    <p:sldId id="262" r:id="rId8"/>
    <p:sldId id="263" r:id="rId9"/>
    <p:sldId id="259" r:id="rId10"/>
    <p:sldId id="265" r:id="rId11"/>
    <p:sldId id="264" r:id="rId1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8EA"/>
          </a:solidFill>
        </a:fill>
      </a:tcStyle>
    </a:wholeTbl>
    <a:band1H>
      <a:tcStyle>
        <a:tcBdr/>
        <a:fill>
          <a:solidFill>
            <a:srgbClr val="CCCDD2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CCDD2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52F61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52F61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052F61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52F61"/>
          </a:solidFill>
        </a:fill>
      </a:tcStyle>
    </a:firstRow>
  </a:tblStyle>
  <a:tblStyle styleId="{327F97BB-C833-4FB7-BDE5-3F7075034690}" styleName="">
    <a:wholeTbl>
      <a:tcTxStyle>
        <a:font>
          <a:latin typeface="+mn-lt"/>
          <a:ea typeface="+mn-ea"/>
          <a:cs typeface="+mn-cs"/>
        </a:font>
        <a:srgbClr val="FFFFFF"/>
      </a:tcTxStyle>
      <a:tcStyle>
        <a:tcBdr>
          <a:left>
            <a:ln w="3172" cap="flat" cmpd="sng" algn="ctr">
              <a:solidFill>
                <a:srgbClr val="F4CCB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F4CCB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F4CCB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F4CCB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87D37"/>
          </a:solidFill>
        </a:fill>
      </a:tcStyle>
    </a:wholeTbl>
    <a:band1H>
      <a:tcStyle>
        <a:tcBdr/>
        <a:fill>
          <a:solidFill>
            <a:srgbClr val="FFFFFF"/>
          </a:solidFill>
        </a:fill>
      </a:tcStyle>
    </a:band1H>
    <a:band1V>
      <a:tcStyle>
        <a:tcBdr/>
        <a:fill>
          <a:solidFill>
            <a:srgbClr val="FFFFFF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</a:tcBdr>
        <a:fill>
          <a:solidFill>
            <a:srgbClr val="E87D37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right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</a:tcBdr>
        <a:fill>
          <a:solidFill>
            <a:srgbClr val="E87D37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87D37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87D37"/>
          </a:solidFill>
        </a:fill>
      </a:tcStyle>
    </a:firstRow>
  </a:tblStyle>
  <a:tblStyle styleId="{0505E3EF-67EA-436B-97B2-0124C06EBD24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14967C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14967C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14967C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14967C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FEC"/>
          </a:solidFill>
        </a:fill>
      </a:tcStyle>
    </a:wholeTbl>
    <a:band1H>
      <a:tcStyle>
        <a:tcBdr/>
        <a:fill>
          <a:solidFill>
            <a:srgbClr val="CCDDD7"/>
          </a:solidFill>
        </a:fill>
      </a:tcStyle>
    </a:band1H>
    <a:band1V>
      <a:tcStyle>
        <a:tcBdr/>
        <a:fill>
          <a:solidFill>
            <a:srgbClr val="CCDDD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14967C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7EFEC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E7EFEC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960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1" i="0" u="none" strike="noStrike" kern="1200" spc="0" baseline="0">
                <a:solidFill>
                  <a:srgbClr val="595959"/>
                </a:solidFill>
                <a:latin typeface="Calibri"/>
              </a:defRPr>
            </a:pPr>
            <a:r>
              <a:rPr lang="pt-PT" sz="1400" b="1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Nº de alunos com medidas seletivas e/ou adicionais por ciclo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 periodo (2)'!$D$2</c:f>
              <c:strCache>
                <c:ptCount val="1"/>
                <c:pt idx="0">
                  <c:v>Seletivas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'3 periodo (2)'!$C$3:$C$6</c:f>
              <c:strCache>
                <c:ptCount val="4"/>
                <c:pt idx="0">
                  <c:v>1º Ciclo</c:v>
                </c:pt>
                <c:pt idx="1">
                  <c:v>2 Ciclo</c:v>
                </c:pt>
                <c:pt idx="2">
                  <c:v>3º Ciclo</c:v>
                </c:pt>
                <c:pt idx="3">
                  <c:v>Secundário</c:v>
                </c:pt>
              </c:strCache>
            </c:strRef>
          </c:cat>
          <c:val>
            <c:numRef>
              <c:f>'3 periodo (2)'!$D$3:$D$6</c:f>
              <c:numCache>
                <c:formatCode>General</c:formatCode>
                <c:ptCount val="4"/>
                <c:pt idx="0">
                  <c:v>18</c:v>
                </c:pt>
                <c:pt idx="1">
                  <c:v>18</c:v>
                </c:pt>
                <c:pt idx="2">
                  <c:v>23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A6-458A-8C87-234D8D125F37}"/>
            </c:ext>
          </c:extLst>
        </c:ser>
        <c:ser>
          <c:idx val="1"/>
          <c:order val="1"/>
          <c:tx>
            <c:strRef>
              <c:f>'3 periodo (2)'!$E$2</c:f>
              <c:strCache>
                <c:ptCount val="1"/>
                <c:pt idx="0">
                  <c:v>Seletivas e Adicionais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'3 periodo (2)'!$C$3:$C$6</c:f>
              <c:strCache>
                <c:ptCount val="4"/>
                <c:pt idx="0">
                  <c:v>1º Ciclo</c:v>
                </c:pt>
                <c:pt idx="1">
                  <c:v>2 Ciclo</c:v>
                </c:pt>
                <c:pt idx="2">
                  <c:v>3º Ciclo</c:v>
                </c:pt>
                <c:pt idx="3">
                  <c:v>Secundário</c:v>
                </c:pt>
              </c:strCache>
            </c:strRef>
          </c:cat>
          <c:val>
            <c:numRef>
              <c:f>'3 periodo (2)'!$E$3:$E$6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A6-458A-8C87-234D8D125F37}"/>
            </c:ext>
          </c:extLst>
        </c:ser>
        <c:ser>
          <c:idx val="2"/>
          <c:order val="2"/>
          <c:tx>
            <c:strRef>
              <c:f>'3 periodo (2)'!$F$2</c:f>
              <c:strCache>
                <c:ptCount val="1"/>
                <c:pt idx="0">
                  <c:v>Total 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'3 periodo (2)'!$C$3:$C$6</c:f>
              <c:strCache>
                <c:ptCount val="4"/>
                <c:pt idx="0">
                  <c:v>1º Ciclo</c:v>
                </c:pt>
                <c:pt idx="1">
                  <c:v>2 Ciclo</c:v>
                </c:pt>
                <c:pt idx="2">
                  <c:v>3º Ciclo</c:v>
                </c:pt>
                <c:pt idx="3">
                  <c:v>Secundário</c:v>
                </c:pt>
              </c:strCache>
            </c:strRef>
          </c:cat>
          <c:val>
            <c:numRef>
              <c:f>'3 periodo (2)'!$F$3:$F$6</c:f>
              <c:numCache>
                <c:formatCode>General</c:formatCode>
                <c:ptCount val="4"/>
                <c:pt idx="0">
                  <c:v>22</c:v>
                </c:pt>
                <c:pt idx="1">
                  <c:v>24</c:v>
                </c:pt>
                <c:pt idx="2">
                  <c:v>28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A6-458A-8C87-234D8D125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859456"/>
        <c:axId val="55857920"/>
      </c:barChart>
      <c:valAx>
        <c:axId val="55857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859456"/>
        <c:crosses val="autoZero"/>
        <c:crossBetween val="between"/>
      </c:valAx>
      <c:catAx>
        <c:axId val="5585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pt-PT"/>
          </a:p>
        </c:txPr>
        <c:crossAx val="5585792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900" b="0" i="0" u="none" strike="noStrike" kern="1200" baseline="0">
              <a:solidFill>
                <a:srgbClr val="595959"/>
              </a:solidFill>
              <a:latin typeface="Calibri"/>
            </a:defRPr>
          </a:pPr>
          <a:endParaRPr lang="pt-PT"/>
        </a:p>
      </c:txPr>
    </c:legend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t-PT" sz="1000" b="0" i="0" u="none" strike="noStrike" kern="1200" baseline="0">
          <a:solidFill>
            <a:srgbClr val="000000"/>
          </a:solidFill>
          <a:latin typeface="Calibri"/>
        </a:defRPr>
      </a:pPr>
      <a:endParaRPr lang="pt-P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spc="0" baseline="0">
                <a:solidFill>
                  <a:srgbClr val="595959"/>
                </a:solidFill>
                <a:latin typeface="Calibri"/>
              </a:defRPr>
            </a:pPr>
            <a:r>
              <a:rPr lang="pt-PT" sz="1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Avaliação alunos 1º Ciclo com medidas seletivas e/ou adicionais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 periodo (2)'!$B$23</c:f>
              <c:strCache>
                <c:ptCount val="1"/>
                <c:pt idx="0">
                  <c:v>Seletivas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 periodo (2)'!$C$22:$F$22</c:f>
              <c:strCache>
                <c:ptCount val="4"/>
                <c:pt idx="0">
                  <c:v>Alunos com O menções insuficientes</c:v>
                </c:pt>
                <c:pt idx="1">
                  <c:v>Alunos com 1 menção insuficiente</c:v>
                </c:pt>
                <c:pt idx="2">
                  <c:v>Alunos com 3 menções insuficiente</c:v>
                </c:pt>
                <c:pt idx="3">
                  <c:v>Alunos com 4 menções insuficiente</c:v>
                </c:pt>
              </c:strCache>
            </c:strRef>
          </c:cat>
          <c:val>
            <c:numRef>
              <c:f>'3 periodo (2)'!$C$23:$F$23</c:f>
              <c:numCache>
                <c:formatCode>General</c:formatCode>
                <c:ptCount val="4"/>
                <c:pt idx="0">
                  <c:v>13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74-4F5F-B412-635BB5A27B07}"/>
            </c:ext>
          </c:extLst>
        </c:ser>
        <c:ser>
          <c:idx val="1"/>
          <c:order val="1"/>
          <c:tx>
            <c:strRef>
              <c:f>'3 periodo (2)'!$B$24</c:f>
              <c:strCache>
                <c:ptCount val="1"/>
                <c:pt idx="0">
                  <c:v>Adicionais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 periodo (2)'!$C$22:$F$22</c:f>
              <c:strCache>
                <c:ptCount val="4"/>
                <c:pt idx="0">
                  <c:v>Alunos com O menções insuficientes</c:v>
                </c:pt>
                <c:pt idx="1">
                  <c:v>Alunos com 1 menção insuficiente</c:v>
                </c:pt>
                <c:pt idx="2">
                  <c:v>Alunos com 3 menções insuficiente</c:v>
                </c:pt>
                <c:pt idx="3">
                  <c:v>Alunos com 4 menções insuficiente</c:v>
                </c:pt>
              </c:strCache>
            </c:strRef>
          </c:cat>
          <c:val>
            <c:numRef>
              <c:f>'3 periodo (2)'!$C$24:$F$24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74-4F5F-B412-635BB5A27B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870976"/>
        <c:axId val="55869440"/>
      </c:barChart>
      <c:valAx>
        <c:axId val="55869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870976"/>
        <c:crosses val="autoZero"/>
        <c:crossBetween val="between"/>
      </c:valAx>
      <c:catAx>
        <c:axId val="5587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pt-PT"/>
          </a:p>
        </c:txPr>
        <c:crossAx val="5586944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900" b="0" i="0" u="none" strike="noStrike" kern="1200" baseline="0">
              <a:solidFill>
                <a:srgbClr val="595959"/>
              </a:solidFill>
              <a:latin typeface="Calibri"/>
            </a:defRPr>
          </a:pPr>
          <a:endParaRPr lang="pt-PT"/>
        </a:p>
      </c:txPr>
    </c:legend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t-PT" sz="1000" b="0" i="0" u="none" strike="noStrike" kern="1200" baseline="0">
          <a:solidFill>
            <a:srgbClr val="000000"/>
          </a:solidFill>
          <a:latin typeface="Calibri"/>
        </a:defRPr>
      </a:pPr>
      <a:endParaRPr lang="pt-P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spc="0" baseline="0">
                <a:solidFill>
                  <a:srgbClr val="595959"/>
                </a:solidFill>
                <a:latin typeface="Calibri"/>
              </a:defRPr>
            </a:pPr>
            <a:r>
              <a:rPr lang="pt-PT" sz="1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Avaliação alunos 2º Ciclo com medidas seletivas e/ou adicionais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 periodo (2)'!$B$40</c:f>
              <c:strCache>
                <c:ptCount val="1"/>
                <c:pt idx="0">
                  <c:v>Seletivas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'3 periodo (2)'!$C$39:$E$39</c:f>
              <c:strCache>
                <c:ptCount val="3"/>
                <c:pt idx="0">
                  <c:v>Alunos com 0 níveis inferiores a três</c:v>
                </c:pt>
                <c:pt idx="1">
                  <c:v>Alunos com 1 nível inferior a três</c:v>
                </c:pt>
                <c:pt idx="2">
                  <c:v>Alunos com 2 níveis inferiores a três</c:v>
                </c:pt>
              </c:strCache>
            </c:strRef>
          </c:cat>
          <c:val>
            <c:numRef>
              <c:f>'3 periodo (2)'!$C$40:$E$40</c:f>
              <c:numCache>
                <c:formatCode>General</c:formatCode>
                <c:ptCount val="3"/>
                <c:pt idx="0">
                  <c:v>12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6A-44B3-9390-96E60AD76468}"/>
            </c:ext>
          </c:extLst>
        </c:ser>
        <c:ser>
          <c:idx val="1"/>
          <c:order val="1"/>
          <c:tx>
            <c:strRef>
              <c:f>'3 periodo (2)'!$B$41</c:f>
              <c:strCache>
                <c:ptCount val="1"/>
                <c:pt idx="0">
                  <c:v>Adicionais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'3 periodo (2)'!$C$39:$E$39</c:f>
              <c:strCache>
                <c:ptCount val="3"/>
                <c:pt idx="0">
                  <c:v>Alunos com 0 níveis inferiores a três</c:v>
                </c:pt>
                <c:pt idx="1">
                  <c:v>Alunos com 1 nível inferior a três</c:v>
                </c:pt>
                <c:pt idx="2">
                  <c:v>Alunos com 2 níveis inferiores a três</c:v>
                </c:pt>
              </c:strCache>
            </c:strRef>
          </c:cat>
          <c:val>
            <c:numRef>
              <c:f>'3 periodo (2)'!$C$41:$E$41</c:f>
              <c:numCache>
                <c:formatCode>General</c:formatCode>
                <c:ptCount val="3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6A-44B3-9390-96E60AD764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911936"/>
        <c:axId val="55910400"/>
      </c:barChart>
      <c:valAx>
        <c:axId val="55910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911936"/>
        <c:crosses val="autoZero"/>
        <c:crossBetween val="between"/>
      </c:valAx>
      <c:catAx>
        <c:axId val="5591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pt-PT"/>
          </a:p>
        </c:txPr>
        <c:crossAx val="5591040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900" b="0" i="0" u="none" strike="noStrike" kern="1200" baseline="0">
              <a:solidFill>
                <a:srgbClr val="595959"/>
              </a:solidFill>
              <a:latin typeface="Calibri"/>
            </a:defRPr>
          </a:pPr>
          <a:endParaRPr lang="pt-PT"/>
        </a:p>
      </c:txPr>
    </c:legend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t-PT" sz="1000" b="0" i="0" u="none" strike="noStrike" kern="1200" baseline="0">
          <a:solidFill>
            <a:srgbClr val="000000"/>
          </a:solidFill>
          <a:latin typeface="Calibri"/>
        </a:defRPr>
      </a:pPr>
      <a:endParaRPr lang="pt-PT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lIns="0" tIns="0" rIns="0" bIns="0" anchor="ctr" anchorCtr="1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t-PT" sz="1400" b="0" i="0" u="none" strike="noStrike" kern="1200" spc="0" baseline="0">
                <a:solidFill>
                  <a:srgbClr val="595959"/>
                </a:solidFill>
                <a:latin typeface="Calibri"/>
                <a:ea typeface="+mn-ea"/>
                <a:cs typeface="+mn-cs"/>
              </a:defRPr>
            </a:pPr>
            <a:r>
              <a:rPr lang="pt-PT" sz="1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Avaliação alunos 3º Ciclo com medidas seletivas e/ou adicionais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lIns="0" tIns="0" rIns="0" bIns="0" anchor="ctr" anchorCtr="1"/>
        <a:lstStyle/>
        <a:p>
          <a:pPr marL="0" marR="0" indent="0" algn="ctr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pt-PT" sz="1400" b="0" i="0" u="none" strike="noStrike" kern="1200" spc="0" baseline="0">
              <a:solidFill>
                <a:srgbClr val="595959"/>
              </a:solidFill>
              <a:latin typeface="Calibri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 periodo 2022'!$C$61</c:f>
              <c:strCache>
                <c:ptCount val="1"/>
                <c:pt idx="0">
                  <c:v>Seletivas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pt-PT" sz="900" b="1" i="0" u="none" strike="noStrike" kern="1200" baseline="0">
                    <a:solidFill>
                      <a:srgbClr val="404040"/>
                    </a:solidFill>
                    <a:latin typeface="Calibri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 periodo 2022'!$D$59:$J$60</c:f>
              <c:multiLvlStrCache>
                <c:ptCount val="7"/>
                <c:lvl>
                  <c:pt idx="2">
                    <c:v> a três</c:v>
                  </c:pt>
                  <c:pt idx="3">
                    <c:v> a três</c:v>
                  </c:pt>
                  <c:pt idx="4">
                    <c:v> a três</c:v>
                  </c:pt>
                  <c:pt idx="5">
                    <c:v> a três</c:v>
                  </c:pt>
                  <c:pt idx="6">
                    <c:v> a três</c:v>
                  </c:pt>
                </c:lvl>
                <c:lvl>
                  <c:pt idx="0">
                    <c:v>Alunos com 0 níveis inferiores a três</c:v>
                  </c:pt>
                  <c:pt idx="1">
                    <c:v>Alunos com 1 nível inferior a três</c:v>
                  </c:pt>
                  <c:pt idx="2">
                    <c:v>Alunos com 2 níveis inferiores </c:v>
                  </c:pt>
                  <c:pt idx="3">
                    <c:v>Alunos com 3 níveis inferiores </c:v>
                  </c:pt>
                  <c:pt idx="4">
                    <c:v>Alunos com 5 níveis inferiores </c:v>
                  </c:pt>
                  <c:pt idx="5">
                    <c:v>Alunos com 7 níveis inferiores </c:v>
                  </c:pt>
                  <c:pt idx="6">
                    <c:v>Alunos com 8 níveis inferiores </c:v>
                  </c:pt>
                </c:lvl>
              </c:multiLvlStrCache>
            </c:multiLvlStrRef>
          </c:cat>
          <c:val>
            <c:numRef>
              <c:f>'1 periodo 2022'!$D$61:$J$61</c:f>
              <c:numCache>
                <c:formatCode>General</c:formatCode>
                <c:ptCount val="7"/>
                <c:pt idx="0">
                  <c:v>8</c:v>
                </c:pt>
                <c:pt idx="1">
                  <c:v>2</c:v>
                </c:pt>
                <c:pt idx="2">
                  <c:v>2</c:v>
                </c:pt>
                <c:pt idx="3">
                  <c:v>7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5D-4AF8-B887-F8EBF82A6D25}"/>
            </c:ext>
          </c:extLst>
        </c:ser>
        <c:ser>
          <c:idx val="1"/>
          <c:order val="1"/>
          <c:tx>
            <c:strRef>
              <c:f>'1 periodo 2022'!$C$62</c:f>
              <c:strCache>
                <c:ptCount val="1"/>
                <c:pt idx="0">
                  <c:v>Adicionais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5D-4AF8-B887-F8EBF82A6D2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5D-4AF8-B887-F8EBF82A6D2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5D-4AF8-B887-F8EBF82A6D2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5D-4AF8-B887-F8EBF82A6D2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5D-4AF8-B887-F8EBF82A6D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pt-PT" sz="1000" b="0" i="0" u="none" strike="noStrike" kern="1200" baseline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 periodo 2022'!$D$59:$J$60</c:f>
              <c:multiLvlStrCache>
                <c:ptCount val="7"/>
                <c:lvl>
                  <c:pt idx="2">
                    <c:v> a três</c:v>
                  </c:pt>
                  <c:pt idx="3">
                    <c:v> a três</c:v>
                  </c:pt>
                  <c:pt idx="4">
                    <c:v> a três</c:v>
                  </c:pt>
                  <c:pt idx="5">
                    <c:v> a três</c:v>
                  </c:pt>
                  <c:pt idx="6">
                    <c:v> a três</c:v>
                  </c:pt>
                </c:lvl>
                <c:lvl>
                  <c:pt idx="0">
                    <c:v>Alunos com 0 níveis inferiores a três</c:v>
                  </c:pt>
                  <c:pt idx="1">
                    <c:v>Alunos com 1 nível inferior a três</c:v>
                  </c:pt>
                  <c:pt idx="2">
                    <c:v>Alunos com 2 níveis inferiores </c:v>
                  </c:pt>
                  <c:pt idx="3">
                    <c:v>Alunos com 3 níveis inferiores </c:v>
                  </c:pt>
                  <c:pt idx="4">
                    <c:v>Alunos com 5 níveis inferiores </c:v>
                  </c:pt>
                  <c:pt idx="5">
                    <c:v>Alunos com 7 níveis inferiores </c:v>
                  </c:pt>
                  <c:pt idx="6">
                    <c:v>Alunos com 8 níveis inferiores </c:v>
                  </c:pt>
                </c:lvl>
              </c:multiLvlStrCache>
            </c:multiLvlStrRef>
          </c:cat>
          <c:val>
            <c:numRef>
              <c:f>'1 periodo 2022'!$D$62:$J$62</c:f>
              <c:numCache>
                <c:formatCode>General</c:formatCode>
                <c:ptCount val="7"/>
                <c:pt idx="0">
                  <c:v>5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5D-4AF8-B887-F8EBF82A6D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944704"/>
        <c:axId val="55943168"/>
      </c:barChart>
      <c:valAx>
        <c:axId val="559431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944704"/>
        <c:crosses val="autoZero"/>
        <c:crossBetween val="between"/>
      </c:valAx>
      <c:catAx>
        <c:axId val="5594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8" cap="flat" cmpd="sng" algn="ctr">
            <a:solidFill>
              <a:srgbClr val="D9D9D9"/>
            </a:solidFill>
            <a:prstDash val="solid"/>
            <a:round/>
          </a:ln>
          <a:effectLst/>
        </c:spPr>
        <c:txPr>
          <a:bodyPr rot="-60000000" spcFirstLastPara="1" vertOverflow="ellipsis" vert="horz" wrap="square" lIns="0" tIns="0" rIns="0" bIns="0" anchor="ctr" anchorCtr="1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t-PT" sz="900" b="0" i="0" u="none" strike="noStrike" kern="1200" baseline="0">
                <a:solidFill>
                  <a:srgbClr val="595959"/>
                </a:solidFill>
                <a:latin typeface="Calibri"/>
                <a:ea typeface="+mn-ea"/>
                <a:cs typeface="+mn-cs"/>
              </a:defRPr>
            </a:pPr>
            <a:endParaRPr lang="pt-PT"/>
          </a:p>
        </c:txPr>
        <c:crossAx val="559431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lIns="0" tIns="0" rIns="0" bIns="0" anchor="ctr" anchorCtr="1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pt-PT" sz="900" b="0" i="0" u="none" strike="noStrike" kern="1200" baseline="0">
              <a:solidFill>
                <a:srgbClr val="595959"/>
              </a:solidFill>
              <a:latin typeface="Calibri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solidFill>
      <a:srgbClr val="FFFFFF"/>
    </a:solidFill>
    <a:ln w="9528" cap="flat" cmpd="sng" algn="ctr">
      <a:solidFill>
        <a:srgbClr val="D9D9D9"/>
      </a:solidFill>
      <a:prstDash val="solid"/>
      <a:round/>
    </a:ln>
    <a:effectLst/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t-PT" sz="1000" b="0" i="0" u="none" strike="noStrike" kern="1200" baseline="0">
          <a:solidFill>
            <a:srgbClr val="000000"/>
          </a:solidFill>
          <a:latin typeface="Calibri"/>
        </a:defRPr>
      </a:pPr>
      <a:endParaRPr lang="pt-P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spc="0" baseline="0">
                <a:solidFill>
                  <a:srgbClr val="595959"/>
                </a:solidFill>
                <a:latin typeface="Calibri"/>
              </a:defRPr>
            </a:pPr>
            <a:r>
              <a:rPr lang="pt-PT" sz="1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Avaliação alunos secundário seletivas e/ou adicionais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 periodo 2022'!$F$75</c:f>
              <c:strCache>
                <c:ptCount val="1"/>
                <c:pt idx="0">
                  <c:v>Seletivas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'1 periodo 2022'!$G$74:$I$74</c:f>
              <c:strCache>
                <c:ptCount val="3"/>
                <c:pt idx="0">
                  <c:v>Alunos com 0 classificações inferiores a 10</c:v>
                </c:pt>
                <c:pt idx="1">
                  <c:v>Alunos com 1 classificação inferior a 10</c:v>
                </c:pt>
                <c:pt idx="2">
                  <c:v>Alunos com todas as classificações iguais ou superiores a 14</c:v>
                </c:pt>
              </c:strCache>
            </c:strRef>
          </c:cat>
          <c:val>
            <c:numRef>
              <c:f>'1 periodo 2022'!$G$75:$I$75</c:f>
              <c:numCache>
                <c:formatCode>General</c:formatCode>
                <c:ptCount val="3"/>
                <c:pt idx="0">
                  <c:v>15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79-4E0F-B1F0-94DF0D77B24C}"/>
            </c:ext>
          </c:extLst>
        </c:ser>
        <c:ser>
          <c:idx val="1"/>
          <c:order val="1"/>
          <c:tx>
            <c:strRef>
              <c:f>'1 periodo 2022'!$F$76</c:f>
              <c:strCache>
                <c:ptCount val="1"/>
                <c:pt idx="0">
                  <c:v>Adicionais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 periodo 2022'!$G$74:$I$74</c:f>
              <c:strCache>
                <c:ptCount val="3"/>
                <c:pt idx="0">
                  <c:v>Alunos com 0 classificações inferiores a 10</c:v>
                </c:pt>
                <c:pt idx="1">
                  <c:v>Alunos com 1 classificação inferior a 10</c:v>
                </c:pt>
                <c:pt idx="2">
                  <c:v>Alunos com todas as classificações iguais ou superiores a 14</c:v>
                </c:pt>
              </c:strCache>
            </c:strRef>
          </c:cat>
          <c:val>
            <c:numRef>
              <c:f>'1 periodo 2022'!$G$76:$I$76</c:f>
              <c:numCache>
                <c:formatCode>General</c:formatCode>
                <c:ptCount val="3"/>
                <c:pt idx="0">
                  <c:v>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79-4E0F-B1F0-94DF0D77B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961088"/>
        <c:axId val="55959552"/>
      </c:barChart>
      <c:valAx>
        <c:axId val="55959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961088"/>
        <c:crosses val="autoZero"/>
        <c:crossBetween val="between"/>
      </c:valAx>
      <c:catAx>
        <c:axId val="5596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pt-PT"/>
          </a:p>
        </c:txPr>
        <c:crossAx val="55959552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900" b="0" i="0" u="none" strike="noStrike" kern="1200" baseline="0">
              <a:solidFill>
                <a:srgbClr val="595959"/>
              </a:solidFill>
              <a:latin typeface="Calibri"/>
            </a:defRPr>
          </a:pPr>
          <a:endParaRPr lang="pt-PT"/>
        </a:p>
      </c:txPr>
    </c:legend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t-PT" sz="1000" b="0" i="0" u="none" strike="noStrike" kern="1200" baseline="0">
          <a:solidFill>
            <a:srgbClr val="000000"/>
          </a:solidFill>
          <a:latin typeface="Calibri"/>
        </a:defRPr>
      </a:pPr>
      <a:endParaRPr lang="pt-PT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254E-A222-43CF-8C8D-AEA6F066BC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4208" y="685800"/>
            <a:ext cx="8001000" cy="2971800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AD01A4-D9A1-44E1-A5F4-89A70A1EB2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4208" y="3843863"/>
            <a:ext cx="6400800" cy="1947333"/>
          </a:xfrm>
        </p:spPr>
        <p:txBody>
          <a:bodyPr anchor="t"/>
          <a:lstStyle>
            <a:lvl1pPr marL="0" indent="0">
              <a:buNone/>
              <a:defRPr sz="2100"/>
            </a:lvl1pPr>
          </a:lstStyle>
          <a:p>
            <a:pPr lvl="0"/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CD823-F6FB-43BE-9030-FED0C0B14DA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C3197B-21A5-4FF9-86D1-08D0EF4814AB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C00AF-71A0-4788-945F-AE2C1D1886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94B17-CDD1-42B6-A45E-89684B43A2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7ADC82-45AC-47AC-9C84-EB2D261877DA}" type="slidenum">
              <a:t>‹nº›</a:t>
            </a:fld>
            <a:endParaRPr lang="en-US"/>
          </a:p>
        </p:txBody>
      </p: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B057F873-3812-4F4C-BBD9-1A53F3F742E2}"/>
              </a:ext>
            </a:extLst>
          </p:cNvPr>
          <p:cNvCxnSpPr/>
          <p:nvPr/>
        </p:nvCxnSpPr>
        <p:spPr>
          <a:xfrm flipH="1">
            <a:off x="8228008" y="8467"/>
            <a:ext cx="3810003" cy="3810003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8" name="Straight Connector 16">
            <a:extLst>
              <a:ext uri="{FF2B5EF4-FFF2-40B4-BE49-F238E27FC236}">
                <a16:creationId xmlns:a16="http://schemas.microsoft.com/office/drawing/2014/main" id="{481D4D34-6824-4352-924E-0D88DB960FDE}"/>
              </a:ext>
            </a:extLst>
          </p:cNvPr>
          <p:cNvCxnSpPr/>
          <p:nvPr/>
        </p:nvCxnSpPr>
        <p:spPr>
          <a:xfrm flipH="1">
            <a:off x="6108173" y="91540"/>
            <a:ext cx="6080650" cy="6080660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9" name="Straight Connector 18">
            <a:extLst>
              <a:ext uri="{FF2B5EF4-FFF2-40B4-BE49-F238E27FC236}">
                <a16:creationId xmlns:a16="http://schemas.microsoft.com/office/drawing/2014/main" id="{34E80C93-3455-48C8-95F7-24C8DB794CE0}"/>
              </a:ext>
            </a:extLst>
          </p:cNvPr>
          <p:cNvCxnSpPr/>
          <p:nvPr/>
        </p:nvCxnSpPr>
        <p:spPr>
          <a:xfrm flipH="1">
            <a:off x="7235820" y="228600"/>
            <a:ext cx="4953003" cy="4953003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id="{F6D5F840-3157-48B8-877E-C11521942589}"/>
              </a:ext>
            </a:extLst>
          </p:cNvPr>
          <p:cNvCxnSpPr/>
          <p:nvPr/>
        </p:nvCxnSpPr>
        <p:spPr>
          <a:xfrm flipH="1">
            <a:off x="7335838" y="32278"/>
            <a:ext cx="4852985" cy="4852986"/>
          </a:xfrm>
          <a:prstGeom prst="straightConnector1">
            <a:avLst/>
          </a:prstGeom>
          <a:noFill/>
          <a:ln w="31747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11" name="Straight Connector 22">
            <a:extLst>
              <a:ext uri="{FF2B5EF4-FFF2-40B4-BE49-F238E27FC236}">
                <a16:creationId xmlns:a16="http://schemas.microsoft.com/office/drawing/2014/main" id="{33E04662-23F3-4AC9-9E33-4B3D88222B25}"/>
              </a:ext>
            </a:extLst>
          </p:cNvPr>
          <p:cNvCxnSpPr/>
          <p:nvPr/>
        </p:nvCxnSpPr>
        <p:spPr>
          <a:xfrm flipH="1">
            <a:off x="7845423" y="609603"/>
            <a:ext cx="4343400" cy="4343400"/>
          </a:xfrm>
          <a:prstGeom prst="straightConnector1">
            <a:avLst/>
          </a:prstGeom>
          <a:noFill/>
          <a:ln w="31747" cap="rnd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47746876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5A9A-EE6F-4EF2-BBB4-DAF1E9ECCBE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A983CC-9AB0-471F-871C-113CDDC4A88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85800" y="533396"/>
            <a:ext cx="10818815" cy="3124203"/>
          </a:xfrm>
          <a:ln w="15873">
            <a:solidFill>
              <a:srgbClr val="FFFFFF">
                <a:alpha val="40000"/>
              </a:srgbClr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7933661-5160-497B-B46B-4117317D56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4400" y="3843863"/>
            <a:ext cx="8304205" cy="457200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E0F90FCE-E4B8-4C78-BCE3-9EC51ED4B0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625D23-A246-4582-948A-7A7CA227B580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0A732FB-F246-4784-A3D4-3A20EE46C5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BF289F2-ABD8-409E-8D33-A6FAE2703F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76F823-D7D7-438A-A982-B37CABD81604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4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F318-5096-4703-A437-B7A75C00EF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685800"/>
            <a:ext cx="100584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1C6F1-5BA5-4A1A-A3FE-0E16E4AC8E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114800"/>
            <a:ext cx="8535988" cy="18796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D0D1E-D596-4EF6-B566-ADA8CF0AEC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74ECC5-FEA6-4EAD-814F-D0C742F8CA60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6FC85-5AC3-4B11-82C4-AFC79BD78D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23902-D46D-4E01-A8CA-84F9990ACC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782702-2071-4F2E-850B-8248B3C4C5FC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87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AD34-C655-4733-B5FF-2B4DA36EC1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85800"/>
            <a:ext cx="91440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29C821A-79ED-4B06-88ED-3602D16946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6215" y="3429000"/>
            <a:ext cx="8534396" cy="3810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79E1F6A-E785-49C5-8FF0-AB0DACA1DA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301063"/>
            <a:ext cx="8534396" cy="16848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E2E262-0D88-466B-B457-DF337A075B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511007-36AD-4294-99A3-6D47CD5AAAF6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6FBD86-A4DD-4F85-B6BA-B10773C877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8879D7-9865-4400-BCE8-7B0BA62CE7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C6D0A0-AFB4-4EA3-8FF2-812D1EF13BDA}" type="slidenum">
              <a:t>‹nº›</a:t>
            </a:fld>
            <a:endParaRPr lang="en-US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91F0786B-0586-44B8-AE09-BD65DDB82642}"/>
              </a:ext>
            </a:extLst>
          </p:cNvPr>
          <p:cNvSpPr txBox="1"/>
          <p:nvPr/>
        </p:nvSpPr>
        <p:spPr>
          <a:xfrm>
            <a:off x="531815" y="81222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“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0F5E2DB2-FE0A-4BD5-9654-32F5DBB4F2CD}"/>
              </a:ext>
            </a:extLst>
          </p:cNvPr>
          <p:cNvSpPr txBox="1"/>
          <p:nvPr/>
        </p:nvSpPr>
        <p:spPr>
          <a:xfrm>
            <a:off x="10285408" y="2768602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501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02624-E51F-46DF-8C48-EF955DC33C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3429000"/>
            <a:ext cx="8534396" cy="16974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9A574-39F2-46DE-8E17-26F2A2231D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5132984"/>
            <a:ext cx="8535988" cy="860395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E63E0-7D55-493C-AA55-F00EE90A705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C83D42-6836-4FA7-83EB-FBA24BEE97BA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569A1-3299-4FF0-A821-B14192154E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14880-F39C-43EE-B514-95561CC2E3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DEA70E-33CC-4113-8B92-613EDE8DA32F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54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39A2E-2BA7-4031-BC62-813100E7A7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85800"/>
            <a:ext cx="91440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DA430C0-CAE1-4557-897D-73465ACFE0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3928536"/>
            <a:ext cx="8534396" cy="1049868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sz="2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DF81CBB-CB42-4046-830F-56AE57B1D4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978395"/>
            <a:ext cx="8534396" cy="1015998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7C80EA-25F4-4A74-BA12-89E599538D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92F340-81D3-4521-B38C-8B3741048B3B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781552-5821-46B4-8AC9-D3D80FCE29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335302-BA00-4FF1-B412-8049285A5C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0AF5B1-D586-4FCC-92A4-F0BF6ABB1C73}" type="slidenum">
              <a:t>‹nº›</a:t>
            </a:fld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2F3ACC2-9D2B-4C93-BB8A-85E836C79B4E}"/>
              </a:ext>
            </a:extLst>
          </p:cNvPr>
          <p:cNvSpPr txBox="1"/>
          <p:nvPr/>
        </p:nvSpPr>
        <p:spPr>
          <a:xfrm>
            <a:off x="531815" y="81222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“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169E2D8E-6F0B-4696-8561-A0A9C95EC9B9}"/>
              </a:ext>
            </a:extLst>
          </p:cNvPr>
          <p:cNvSpPr txBox="1"/>
          <p:nvPr/>
        </p:nvSpPr>
        <p:spPr>
          <a:xfrm>
            <a:off x="10285408" y="2768602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9067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7C10A-3DE3-41B4-AC64-A514EB1F23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685800"/>
            <a:ext cx="10058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E3356B6-56DE-4EC7-BC6C-A67DFFF4A7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3928536"/>
            <a:ext cx="8534396" cy="838203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sz="2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4736528-1B68-4AAB-9562-71C3417250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766730"/>
            <a:ext cx="8534396" cy="1227664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1CDE97-F1E1-4339-BA5A-307C2FA081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A210C4-1D3D-4E76-90B4-38397D7912CA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3733B0-72C3-4E7C-9A1D-A22C684DDF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7D92DC-5688-4735-A235-9DAADF88A2C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A300BE-B3BA-4C53-AB59-91D55EFF8341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4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20DB5-E9B2-4D98-BA27-1B2DD9C29A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76D07-9ED3-4FA0-9D6F-92FB0FFD5D4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44812-DCA2-4EC0-826D-6B476820FD5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6CE486-B2E7-404B-A264-096C608A06E0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818B6-3598-4675-8563-2E8EA64B47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6B964-2969-41C0-896A-ACCAF21CBD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A003BB-F463-4E29-ABC8-51B802431A7A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5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FE26E1-CA3B-4150-A5C2-13B76968A09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685208" y="685800"/>
            <a:ext cx="2057400" cy="45720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7F228-CBCF-4373-A91C-719EE89EFC2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4" cy="5308604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66E0D-A8AF-43A7-BFEB-F9913C260A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06617F-FAB7-40E3-8991-E185741DD1EE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ED963-A589-4AC9-B606-536F6086EC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C9A9E-F53A-4578-98B6-6C679B9231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040EB1-4925-4607-9E50-1F1997315C18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5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C4AA-CDC9-4035-93FB-01ECB9C3B0F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47BD6-0D6B-4579-809F-63609BBF3C6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BC619-6703-4580-B565-F73FF6C1AC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ADFF41-CFC1-457E-9A0E-ABB04077FEE4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73BE-D4DA-42E0-80D1-1A2106737A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B215E-5430-4F77-AD4D-92F63A089D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4EF142-76A4-4F59-9886-84D6306C8C72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6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8B6C-BD77-448C-9729-8571C043E1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2006595"/>
            <a:ext cx="8534396" cy="2281601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BCE35-0A26-42F3-BEF5-A72C74AE26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4208" y="4495803"/>
            <a:ext cx="8534396" cy="1498601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C8313-7146-4DC7-A611-BFE62E8268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1751C0-69BF-4774-B40E-8970F84BD8E5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3FEF4-6DA2-4190-84E2-EAF8D1AA21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F6C43-E8A3-49FA-AA8E-9795D0C679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B6CFB9-871C-4282-A00E-55B83BE79F4B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2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C8A09-08F0-4889-86BC-70966799A7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C749F-9D5B-472A-951E-D88D3FE5BB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4208" y="685800"/>
            <a:ext cx="4937659" cy="36152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ABAD2-0ADC-4239-A48B-8C3BF02600B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808131" y="685800"/>
            <a:ext cx="4934477" cy="36152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12A73-3A7C-4417-A4C0-5C13DFCDC6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E40149-CFC8-40D7-8081-29F128FF4FF5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951D7F-2ACC-47B8-9FE8-AF274DD9E3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A7CD7-4E6C-4055-A653-B672338FB0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B3D6AA-7A95-4402-82F7-837627AE5587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3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15855-7620-4B45-9A15-C5D31C43F65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82C60-9270-4990-8465-E7B519CC30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2080" y="685800"/>
            <a:ext cx="4649788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42E18-076A-4BEE-9DB3-26F8940E113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84208" y="1270531"/>
            <a:ext cx="4937659" cy="3030541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8B7DF5-3468-41F5-A90F-B4FC8C2C03E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079068" y="685800"/>
            <a:ext cx="4665131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E1E41A-97D7-4269-A87E-94ED325E3EF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806540" y="1262064"/>
            <a:ext cx="4929192" cy="3030541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7996EB-83F4-410F-B195-F05B6C63998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A2447E-E245-4161-BFB7-8D20A7BA1468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70691E-BE0C-4FA2-B457-55FF7D0B81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B709AC-3871-4B7A-9E31-9C701565EB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501F37-8E1E-4F35-B8B7-946F84202EBC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6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39E3-2F4C-4D6C-A6D5-3B059AB5B82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4D478-7502-46AA-B81F-E84B732FF0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4EB36B-ADC0-4330-9B70-C7ADF84A8836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31CE2-4B9B-47A8-B72F-6A3086FE90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42618-90BF-411F-9E5F-94DAA63A3C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FB957C-49DE-4264-8235-B37E6BC07AB2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9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A49DF-619A-4D54-8078-5D5B270487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34D6EE-1673-458A-B002-E3CF4CB6E2CB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73277-D654-4593-9CB7-681B1A1FDB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9F7B8-1F76-45C5-9CF1-4F96344862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B433FE-D409-4F25-AB3E-13CEB6268AF2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6218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C197-72F9-428A-A309-F500A318DC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5008" y="685800"/>
            <a:ext cx="3657600" cy="13716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99F69-E348-446E-9440-BCB74DE9D8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4208" y="685800"/>
            <a:ext cx="5943600" cy="5308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BF417-92E0-4EE9-A6A9-648B7D962DB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085008" y="2209803"/>
            <a:ext cx="3657600" cy="2091269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8A4F5-4DB2-42FD-A5E1-CADA8858A1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0104A2-7DFB-411A-A3F9-D980E8456096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C1F3F-9769-4FC0-9D36-D7C299D711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6ED54-5926-4CA0-9510-BD52A31E4C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F1097D-CE4F-4180-A059-9E5166EED3F1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5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63A2E-4FE5-465B-A0D0-74186B18EC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2811" y="1447796"/>
            <a:ext cx="6019796" cy="114300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FBA351-BC6E-429D-ACA5-9C9EB25338D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989015" y="914400"/>
            <a:ext cx="3280976" cy="4572000"/>
          </a:xfrm>
          <a:ln w="15873">
            <a:solidFill>
              <a:srgbClr val="FFFFFF">
                <a:alpha val="40000"/>
              </a:srgbClr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9DB72-A415-483E-88D2-7681111FAC7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722811" y="2777069"/>
            <a:ext cx="6021388" cy="2048932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27438-4040-4223-A38C-A896089A02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D6F925-7A0E-419D-B93A-930C69463493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63ECE-DB57-4417-8C46-292C0AA603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EC7D8-A5BF-431E-83DC-5972554483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BA379D-014C-4CF3-929F-C70E8D2726FF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0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4D4EF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FCEC5775-351C-4766-9E76-B194D375A738}"/>
              </a:ext>
            </a:extLst>
          </p:cNvPr>
          <p:cNvGrpSpPr/>
          <p:nvPr/>
        </p:nvGrpSpPr>
        <p:grpSpPr>
          <a:xfrm>
            <a:off x="9206965" y="2963332"/>
            <a:ext cx="2981858" cy="3208868"/>
            <a:chOff x="9206965" y="2963332"/>
            <a:chExt cx="2981858" cy="3208868"/>
          </a:xfrm>
        </p:grpSpPr>
        <p:cxnSp>
          <p:nvCxnSpPr>
            <p:cNvPr id="3" name="Straight Connector 7">
              <a:extLst>
                <a:ext uri="{FF2B5EF4-FFF2-40B4-BE49-F238E27FC236}">
                  <a16:creationId xmlns:a16="http://schemas.microsoft.com/office/drawing/2014/main" id="{CBF2204C-4679-4DDD-9A64-9849BD23843E}"/>
                </a:ext>
              </a:extLst>
            </p:cNvPr>
            <p:cNvCxnSpPr/>
            <p:nvPr/>
          </p:nvCxnSpPr>
          <p:spPr>
            <a:xfrm flipH="1">
              <a:off x="11276015" y="2963332"/>
              <a:ext cx="912808" cy="91280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4" name="Straight Connector 8">
              <a:extLst>
                <a:ext uri="{FF2B5EF4-FFF2-40B4-BE49-F238E27FC236}">
                  <a16:creationId xmlns:a16="http://schemas.microsoft.com/office/drawing/2014/main" id="{92AD10CE-B787-4860-9231-FDDDE8775C74}"/>
                </a:ext>
              </a:extLst>
            </p:cNvPr>
            <p:cNvCxnSpPr/>
            <p:nvPr/>
          </p:nvCxnSpPr>
          <p:spPr>
            <a:xfrm flipH="1">
              <a:off x="9206965" y="3190341"/>
              <a:ext cx="2981858" cy="298185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5" name="Straight Connector 9">
              <a:extLst>
                <a:ext uri="{FF2B5EF4-FFF2-40B4-BE49-F238E27FC236}">
                  <a16:creationId xmlns:a16="http://schemas.microsoft.com/office/drawing/2014/main" id="{D76476E8-8B04-4F83-9FE9-504EDB402894}"/>
                </a:ext>
              </a:extLst>
            </p:cNvPr>
            <p:cNvCxnSpPr/>
            <p:nvPr/>
          </p:nvCxnSpPr>
          <p:spPr>
            <a:xfrm flipH="1">
              <a:off x="10292294" y="3285064"/>
              <a:ext cx="1896529" cy="189653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E87505FB-1242-4E7F-8B19-D3084D7AA6F1}"/>
                </a:ext>
              </a:extLst>
            </p:cNvPr>
            <p:cNvCxnSpPr/>
            <p:nvPr/>
          </p:nvCxnSpPr>
          <p:spPr>
            <a:xfrm flipH="1">
              <a:off x="10443106" y="3131079"/>
              <a:ext cx="1745717" cy="1745717"/>
            </a:xfrm>
            <a:prstGeom prst="straightConnector1">
              <a:avLst/>
            </a:prstGeom>
            <a:noFill/>
            <a:ln w="28575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CC8C7CEC-A91D-4FA7-8B54-49B94E109021}"/>
                </a:ext>
              </a:extLst>
            </p:cNvPr>
            <p:cNvCxnSpPr/>
            <p:nvPr/>
          </p:nvCxnSpPr>
          <p:spPr>
            <a:xfrm flipH="1">
              <a:off x="10918822" y="3683002"/>
              <a:ext cx="1270001" cy="1270001"/>
            </a:xfrm>
            <a:prstGeom prst="straightConnector1">
              <a:avLst/>
            </a:prstGeom>
            <a:noFill/>
            <a:ln w="28575" cap="rnd">
              <a:solidFill>
                <a:srgbClr val="FFFFFF"/>
              </a:solidFill>
              <a:prstDash val="solid"/>
              <a:miter/>
            </a:ln>
          </p:spPr>
        </p:cxnSp>
      </p:grp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FDBE7BC-1DAF-472A-BC26-7589065A18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4487335"/>
            <a:ext cx="8534396" cy="15070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C0C8D7-D7B5-4670-830B-0748F839C5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4208" y="685800"/>
            <a:ext cx="8534396" cy="36152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085DAD9-ABB0-448F-8455-A891C650E87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9904415" y="6172200"/>
            <a:ext cx="1600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fld id="{4B3390DF-D01C-4244-9724-24DC02910C4E}" type="datetime1">
              <a:rPr lang="en-US"/>
              <a:pPr lvl="0"/>
              <a:t>2/7/2023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250E488-F9C9-49E7-8391-69AFABFF145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84208" y="6172200"/>
            <a:ext cx="7543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AA9C9C6-B100-46E0-891C-0B8D5D8E18E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63196" y="5578470"/>
            <a:ext cx="1142241" cy="669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fld id="{DD18F19E-69F2-4687-962C-37D7F9A19436}" type="slidenum"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3600" b="0" i="0" u="none" strike="noStrike" kern="1200" cap="all" spc="0" baseline="0">
          <a:solidFill>
            <a:srgbClr val="FFFFFF"/>
          </a:solidFill>
          <a:uFillTx/>
          <a:latin typeface="Century Gothic"/>
        </a:defRPr>
      </a:lvl1pPr>
    </p:titleStyle>
    <p:bodyStyle>
      <a:lvl1pPr marL="285750" marR="0" lvl="0" indent="-285750" algn="l" defTabSz="457200" rtl="0" fontAlgn="auto" hangingPunct="1">
        <a:lnSpc>
          <a:spcPct val="100000"/>
        </a:lnSpc>
        <a:spcBef>
          <a:spcPts val="5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pt-PT" sz="2000" b="0" i="0" u="none" strike="noStrike" kern="1200" cap="none" spc="0" baseline="0">
          <a:solidFill>
            <a:srgbClr val="0F496F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pt-PT" sz="1800" b="0" i="0" u="none" strike="noStrike" kern="1200" cap="none" spc="0" baseline="0">
          <a:solidFill>
            <a:srgbClr val="0F496F"/>
          </a:solidFill>
          <a:uFillTx/>
          <a:latin typeface="Century Gothic"/>
        </a:defRPr>
      </a:lvl2pPr>
      <a:lvl3pPr marL="1200150" marR="0" lvl="2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pt-PT" sz="1600" b="0" i="0" u="none" strike="noStrike" kern="1200" cap="none" spc="0" baseline="0">
          <a:solidFill>
            <a:srgbClr val="0F496F"/>
          </a:solidFill>
          <a:uFillTx/>
          <a:latin typeface="Century Gothic"/>
        </a:defRPr>
      </a:lvl3pPr>
      <a:lvl4pPr marL="1543050" marR="0" lvl="3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pt-PT" sz="1400" b="0" i="0" u="none" strike="noStrike" kern="1200" cap="none" spc="0" baseline="0">
          <a:solidFill>
            <a:srgbClr val="0F496F"/>
          </a:solidFill>
          <a:uFillTx/>
          <a:latin typeface="Century Gothic"/>
        </a:defRPr>
      </a:lvl4pPr>
      <a:lvl5pPr marL="2000250" marR="0" lvl="4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pt-PT" sz="1400" b="0" i="0" u="none" strike="noStrike" kern="1200" cap="none" spc="0" baseline="0">
          <a:solidFill>
            <a:srgbClr val="0F496F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5">
            <a:extLst>
              <a:ext uri="{FF2B5EF4-FFF2-40B4-BE49-F238E27FC236}">
                <a16:creationId xmlns:a16="http://schemas.microsoft.com/office/drawing/2014/main" id="{6B4547DF-F3BC-4858-94AE-2964605D726D}"/>
              </a:ext>
            </a:extLst>
          </p:cNvPr>
          <p:cNvSpPr txBox="1"/>
          <p:nvPr/>
        </p:nvSpPr>
        <p:spPr>
          <a:xfrm>
            <a:off x="6655268" y="5011341"/>
            <a:ext cx="5536737" cy="18466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400" b="0" i="1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400" b="0" i="1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1" u="none" strike="noStrike" kern="1200" cap="none" spc="0" baseline="0">
                <a:solidFill>
                  <a:srgbClr val="FFFFFF"/>
                </a:solidFill>
                <a:uFillTx/>
                <a:latin typeface="Brush Script MT" pitchFamily="66"/>
              </a:rPr>
              <a:t>A inclusão acontece quando se aprende com as   diferenças e não com as igualdades.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1" u="none" strike="noStrike" kern="1200" cap="none" spc="0" baseline="0">
                <a:solidFill>
                  <a:srgbClr val="FFFFFF"/>
                </a:solidFill>
                <a:uFillTx/>
                <a:latin typeface="Brush Script MT" pitchFamily="66"/>
              </a:rPr>
              <a:t>    Paulo Freire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400" b="0" i="1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4" name="Imagem 5">
            <a:extLst>
              <a:ext uri="{FF2B5EF4-FFF2-40B4-BE49-F238E27FC236}">
                <a16:creationId xmlns:a16="http://schemas.microsoft.com/office/drawing/2014/main" id="{F35131B8-D746-4587-BB1F-FEADD02AA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149" y="1394252"/>
            <a:ext cx="3399337" cy="23659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8">
            <a:extLst>
              <a:ext uri="{FF2B5EF4-FFF2-40B4-BE49-F238E27FC236}">
                <a16:creationId xmlns:a16="http://schemas.microsoft.com/office/drawing/2014/main" id="{3E089082-35A3-46F8-9F28-45750AA17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876" y="0"/>
            <a:ext cx="3047996" cy="18466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6DF9D05-C9B0-9DEA-52D5-D61D47CB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67" y="413376"/>
            <a:ext cx="3524007" cy="5108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83ABFB04-E312-478B-9442-A1AFD2BB8906}"/>
              </a:ext>
            </a:extLst>
          </p:cNvPr>
          <p:cNvSpPr txBox="1"/>
          <p:nvPr/>
        </p:nvSpPr>
        <p:spPr>
          <a:xfrm>
            <a:off x="272435" y="405883"/>
            <a:ext cx="11621721" cy="2973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Divulgação da monitorização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Tendo em conta os dados recolhidos e analisados serão adotados os seguintes procedimentos: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901698" marR="0" lvl="0" indent="0" algn="just" defTabSz="584201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812801" algn="l"/>
                <a:tab pos="99059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•	Divulgação dos dados e da análise efetuada aos diferentes órgãos do agrupamento através do envio por correio eletrónico;</a:t>
            </a:r>
          </a:p>
          <a:p>
            <a:pPr marL="901698" marR="0" lvl="0" indent="0" algn="just" defTabSz="584201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812801" algn="l"/>
                <a:tab pos="99059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•	Divulgação à comunidade educativa dos dados e da análise efetuada através da página do agrupamento;</a:t>
            </a:r>
          </a:p>
          <a:p>
            <a:pPr marL="901698" marR="0" lvl="0" indent="0" algn="just" defTabSz="584201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812801" algn="l"/>
                <a:tab pos="99059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Imagem 6">
            <a:extLst>
              <a:ext uri="{FF2B5EF4-FFF2-40B4-BE49-F238E27FC236}">
                <a16:creationId xmlns:a16="http://schemas.microsoft.com/office/drawing/2014/main" id="{78135EC8-6C1F-47DF-8EF2-8A03AAE94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458" y="5245098"/>
            <a:ext cx="2171699" cy="193039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73044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93450033-77A0-447D-9EBA-82F2B6D718D2}"/>
              </a:ext>
            </a:extLst>
          </p:cNvPr>
          <p:cNvSpPr txBox="1"/>
          <p:nvPr/>
        </p:nvSpPr>
        <p:spPr>
          <a:xfrm>
            <a:off x="285136" y="126488"/>
            <a:ext cx="11496555" cy="65742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Conclusão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lvl="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dirty="0">
                <a:solidFill>
                  <a:srgbClr val="FFFFFF"/>
                </a:solidFill>
              </a:rPr>
              <a:t>Através da análise dos dados recolhidos constata-se que: </a:t>
            </a:r>
          </a:p>
          <a:p>
            <a:pPr marL="1341438" lvl="0" indent="-354013">
              <a:lnSpc>
                <a:spcPct val="150000"/>
              </a:lnSpc>
              <a:tabLst>
                <a:tab pos="116998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dirty="0">
                <a:solidFill>
                  <a:srgbClr val="FFFFFF"/>
                </a:solidFill>
              </a:rPr>
              <a:t>Através da análise dos dados recolhidos constata-se que: </a:t>
            </a:r>
          </a:p>
          <a:p>
            <a:pPr marL="1341438" lvl="0" indent="-354013">
              <a:lnSpc>
                <a:spcPct val="150000"/>
              </a:lnSpc>
              <a:tabLst>
                <a:tab pos="116998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dirty="0">
                <a:solidFill>
                  <a:srgbClr val="FFFFFF"/>
                </a:solidFill>
              </a:rPr>
              <a:t>•	</a:t>
            </a:r>
            <a:r>
              <a:rPr lang="pt-PT" b="1" dirty="0">
                <a:solidFill>
                  <a:srgbClr val="FFFFFF"/>
                </a:solidFill>
                <a:highlight>
                  <a:srgbClr val="00FF00"/>
                </a:highlight>
              </a:rPr>
              <a:t>6,522% (95 alunos) dos alunos</a:t>
            </a:r>
            <a:r>
              <a:rPr lang="pt-PT" b="1" dirty="0">
                <a:solidFill>
                  <a:srgbClr val="FFFFFF"/>
                </a:solidFill>
              </a:rPr>
              <a:t> do 1º ciclo ao ensino secundário do agrupamento (num total de 1458 alunos) </a:t>
            </a:r>
            <a:r>
              <a:rPr lang="pt-PT" b="1" dirty="0">
                <a:solidFill>
                  <a:srgbClr val="FFFFFF"/>
                </a:solidFill>
                <a:highlight>
                  <a:srgbClr val="00FF00"/>
                </a:highlight>
              </a:rPr>
              <a:t>têm medidas seletivas e/ou adicionais</a:t>
            </a:r>
            <a:r>
              <a:rPr lang="pt-PT" b="1" dirty="0">
                <a:solidFill>
                  <a:srgbClr val="FFFFFF"/>
                </a:solidFill>
              </a:rPr>
              <a:t>;</a:t>
            </a:r>
          </a:p>
          <a:p>
            <a:pPr marL="1341438" lvl="0" indent="-354013">
              <a:lnSpc>
                <a:spcPct val="150000"/>
              </a:lnSpc>
              <a:tabLst>
                <a:tab pos="116998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dirty="0">
                <a:solidFill>
                  <a:srgbClr val="FFFFFF"/>
                </a:solidFill>
              </a:rPr>
              <a:t>•	</a:t>
            </a:r>
            <a:r>
              <a:rPr lang="pt-PT" b="1" dirty="0">
                <a:solidFill>
                  <a:srgbClr val="FFFFFF"/>
                </a:solidFill>
                <a:highlight>
                  <a:srgbClr val="00FF00"/>
                </a:highlight>
              </a:rPr>
              <a:t>70,52% dos alunos (67 alunos) </a:t>
            </a:r>
            <a:r>
              <a:rPr lang="pt-PT" b="1" dirty="0">
                <a:solidFill>
                  <a:srgbClr val="FFFFFF"/>
                </a:solidFill>
              </a:rPr>
              <a:t>com medidas seletivas e/ou adicionais </a:t>
            </a:r>
            <a:r>
              <a:rPr lang="pt-PT" b="1" dirty="0">
                <a:solidFill>
                  <a:srgbClr val="FFFFFF"/>
                </a:solidFill>
                <a:highlight>
                  <a:srgbClr val="00FF00"/>
                </a:highlight>
              </a:rPr>
              <a:t>tiveram sucesso pleno nas menções/níveis/classificações atribuídos;</a:t>
            </a:r>
          </a:p>
          <a:p>
            <a:pPr marL="1341438" lvl="0" indent="-354013">
              <a:lnSpc>
                <a:spcPct val="150000"/>
              </a:lnSpc>
              <a:tabLst>
                <a:tab pos="116998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dirty="0">
                <a:solidFill>
                  <a:srgbClr val="FFFFFF"/>
                </a:solidFill>
              </a:rPr>
              <a:t>•</a:t>
            </a:r>
            <a:r>
              <a:rPr lang="pt-PT" b="1" dirty="0">
                <a:solidFill>
                  <a:srgbClr val="FFFFFF"/>
                </a:solidFill>
                <a:highlight>
                  <a:srgbClr val="00FF00"/>
                </a:highlight>
              </a:rPr>
              <a:t>	10,86% dos alunos (10 alunos) não obtiveram sucesso apenas a uma disciplina</a:t>
            </a:r>
            <a:r>
              <a:rPr lang="pt-PT" b="1" dirty="0">
                <a:solidFill>
                  <a:srgbClr val="FFFFFF"/>
                </a:solidFill>
              </a:rPr>
              <a:t>;</a:t>
            </a:r>
          </a:p>
          <a:p>
            <a:pPr marL="1341438" lvl="0" indent="-354013">
              <a:lnSpc>
                <a:spcPct val="150000"/>
              </a:lnSpc>
              <a:tabLst>
                <a:tab pos="116998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dirty="0">
                <a:solidFill>
                  <a:srgbClr val="FFFFFF"/>
                </a:solidFill>
              </a:rPr>
              <a:t>•</a:t>
            </a:r>
            <a:r>
              <a:rPr lang="pt-PT" b="1" dirty="0">
                <a:solidFill>
                  <a:srgbClr val="FFFFFF"/>
                </a:solidFill>
                <a:highlight>
                  <a:srgbClr val="00FF00"/>
                </a:highlight>
              </a:rPr>
              <a:t>	3,2% dos alunos (3 alunos) não obtiveram sucesso a duas disc</a:t>
            </a:r>
            <a:r>
              <a:rPr lang="pt-PT" b="1" dirty="0">
                <a:solidFill>
                  <a:srgbClr val="FFFFFF"/>
                </a:solidFill>
              </a:rPr>
              <a:t>iplinas;</a:t>
            </a:r>
          </a:p>
          <a:p>
            <a:pPr marL="1341438" lvl="0" indent="-354013">
              <a:lnSpc>
                <a:spcPct val="150000"/>
              </a:lnSpc>
              <a:tabLst>
                <a:tab pos="116998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dirty="0">
                <a:solidFill>
                  <a:srgbClr val="FFFFFF"/>
                </a:solidFill>
              </a:rPr>
              <a:t>•	</a:t>
            </a:r>
            <a:r>
              <a:rPr lang="pt-PT" b="1" dirty="0">
                <a:solidFill>
                  <a:srgbClr val="FFFFFF"/>
                </a:solidFill>
                <a:highlight>
                  <a:srgbClr val="00FF00"/>
                </a:highlight>
              </a:rPr>
              <a:t>16,3% dos alunos (15 alunos) não obtiveram sucesso a três ou mais disciplinas</a:t>
            </a:r>
            <a:r>
              <a:rPr lang="pt-PT" b="1" dirty="0">
                <a:solidFill>
                  <a:srgbClr val="FFFFFF"/>
                </a:solidFill>
              </a:rPr>
              <a:t>;</a:t>
            </a:r>
          </a:p>
          <a:p>
            <a:pPr marL="1341438" lvl="0" indent="-354013">
              <a:lnSpc>
                <a:spcPct val="150000"/>
              </a:lnSpc>
              <a:tabLst>
                <a:tab pos="116998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dirty="0">
                <a:solidFill>
                  <a:srgbClr val="FFFFFF"/>
                </a:solidFill>
              </a:rPr>
              <a:t>•	</a:t>
            </a:r>
            <a:r>
              <a:rPr lang="pt-PT" b="1" dirty="0">
                <a:solidFill>
                  <a:srgbClr val="FFFFFF"/>
                </a:solidFill>
                <a:highlight>
                  <a:srgbClr val="00FF00"/>
                </a:highlight>
              </a:rPr>
              <a:t>3,2 % dos alunos (3 alunos) obtiveram a todas as disciplinas um elevado sucesso</a:t>
            </a:r>
            <a:r>
              <a:rPr lang="pt-PT" b="1" dirty="0">
                <a:solidFill>
                  <a:srgbClr val="FFFFFF"/>
                </a:solidFill>
              </a:rPr>
              <a:t>.</a:t>
            </a:r>
          </a:p>
          <a:p>
            <a:pPr marL="444498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Deste modo, pode concluir-se que, de uma maneira geral, as medidas definidas e implementadas nos Relatórios Técnicos Pedagógicos e nos Programas Educativos Individuais estão adequadas às caraterísticas dos alunos e permitiram o sucesso dos mesmos.</a:t>
            </a:r>
          </a:p>
        </p:txBody>
      </p:sp>
      <p:pic>
        <p:nvPicPr>
          <p:cNvPr id="3" name="Imagem 3">
            <a:extLst>
              <a:ext uri="{FF2B5EF4-FFF2-40B4-BE49-F238E27FC236}">
                <a16:creationId xmlns:a16="http://schemas.microsoft.com/office/drawing/2014/main" id="{FD8C6994-DDC7-4635-9D0E-E1453E227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612" y="5604385"/>
            <a:ext cx="2048384" cy="125361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40739" y="2967335"/>
            <a:ext cx="3310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r>
              <a:rPr lang="pt-PT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º período</a:t>
            </a:r>
          </a:p>
        </p:txBody>
      </p:sp>
    </p:spTree>
    <p:extLst>
      <p:ext uri="{BB962C8B-B14F-4D97-AF65-F5344CB8AC3E}">
        <p14:creationId xmlns:p14="http://schemas.microsoft.com/office/powerpoint/2010/main" val="2055924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22">
            <a:extLst>
              <a:ext uri="{FF2B5EF4-FFF2-40B4-BE49-F238E27FC236}">
                <a16:creationId xmlns:a16="http://schemas.microsoft.com/office/drawing/2014/main" id="{8D989C40-7FF4-4D31-99A6-B6A41B4A1CCF}"/>
              </a:ext>
            </a:extLst>
          </p:cNvPr>
          <p:cNvSpPr txBox="1"/>
          <p:nvPr/>
        </p:nvSpPr>
        <p:spPr>
          <a:xfrm>
            <a:off x="551812" y="85267"/>
            <a:ext cx="10508668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Mobilização de medidas seletivas e adicionais</a:t>
            </a:r>
          </a:p>
        </p:txBody>
      </p:sp>
      <p:pic>
        <p:nvPicPr>
          <p:cNvPr id="20" name="Imagem 24">
            <a:extLst>
              <a:ext uri="{FF2B5EF4-FFF2-40B4-BE49-F238E27FC236}">
                <a16:creationId xmlns:a16="http://schemas.microsoft.com/office/drawing/2014/main" id="{47C5EB42-FFA3-43E0-A9C5-25624F533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14" y="5499119"/>
            <a:ext cx="1866829" cy="15308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8771EED5-2BAD-D1B1-63CB-F28DD4123AC9}"/>
              </a:ext>
            </a:extLst>
          </p:cNvPr>
          <p:cNvSpPr txBox="1"/>
          <p:nvPr/>
        </p:nvSpPr>
        <p:spPr>
          <a:xfrm>
            <a:off x="551812" y="738554"/>
            <a:ext cx="11001280" cy="585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 decorrer do primeiro período no Agrupamento de Escolas do Concelho de Caminha, foram mobilizadas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medidas seletivas e adicionais para um total de 95 alunos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 </a:t>
            </a:r>
          </a:p>
          <a:p>
            <a:pPr algn="just">
              <a:lnSpc>
                <a:spcPct val="150000"/>
              </a:lnSpc>
            </a:pP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Dos </a:t>
            </a:r>
            <a:r>
              <a:rPr lang="pt-PT" sz="2100" b="1" u="sng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95 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alunos, foram mobilizadas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medidas seletivas para 75 alunos</a:t>
            </a:r>
            <a:r>
              <a:rPr lang="pt-PT" sz="21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medidas seletivas e adicionais para 20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pt-PT" sz="2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primeiro ciclo</a:t>
            </a:r>
            <a:r>
              <a:rPr lang="pt-PT" sz="21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foram mobilizadas medidas</a:t>
            </a:r>
            <a:r>
              <a:rPr lang="pt-PT" sz="2100" b="1" u="sng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seletivas para 18 alunos</a:t>
            </a:r>
            <a:r>
              <a:rPr lang="pt-PT" sz="21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medidas seletivas e adicionais para 4</a:t>
            </a:r>
            <a:r>
              <a:rPr lang="pt-PT" sz="21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pt-PT" sz="21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segundo ciclo</a:t>
            </a:r>
            <a:r>
              <a:rPr lang="pt-PT" sz="21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foram mobilizadas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medidas seletivas para 18 alunos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e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medidas seletivas e adicionais para 6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pt-PT" sz="2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terceiro ciclo</a:t>
            </a:r>
            <a:r>
              <a:rPr lang="pt-PT" sz="21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foram mobilizadas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medidas seletivas para 23 alunos</a:t>
            </a:r>
            <a:r>
              <a:rPr lang="pt-PT" sz="21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medidas seletivas e adicionais para 6</a:t>
            </a:r>
            <a:r>
              <a:rPr lang="pt-PT" sz="2100" b="1" u="sng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pt-PT" sz="2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 </a:t>
            </a:r>
            <a:r>
              <a:rPr lang="pt-PT" sz="21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ensino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secundário</a:t>
            </a:r>
            <a:r>
              <a:rPr lang="pt-PT" sz="21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foram mobilizadas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medidas seletivas para 16 alunos</a:t>
            </a:r>
            <a:r>
              <a:rPr lang="pt-PT" sz="21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PT" sz="2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 </a:t>
            </a:r>
            <a:r>
              <a:rPr lang="pt-PT" sz="2100" b="1" u="sng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medidas seletivas e adicionais para 4</a:t>
            </a:r>
            <a:r>
              <a:rPr lang="pt-PT" sz="21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pt-PT" sz="21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gradFill>
          <a:gsLst>
            <a:gs pos="0">
              <a:srgbClr val="64D4EF"/>
            </a:gs>
            <a:gs pos="100000">
              <a:srgbClr val="06588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20CB2DD-C593-4F7D-A242-5333694E1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677004"/>
              </p:ext>
            </p:extLst>
          </p:nvPr>
        </p:nvGraphicFramePr>
        <p:xfrm>
          <a:off x="338547" y="1371124"/>
          <a:ext cx="4947815" cy="3562820"/>
        </p:xfrm>
        <a:graphic>
          <a:graphicData uri="http://schemas.openxmlformats.org/drawingml/2006/table">
            <a:tbl>
              <a:tblPr>
                <a:effectLst/>
                <a:tableStyleId>{0505E3EF-67EA-436B-97B2-0124C06EBD24}</a:tableStyleId>
              </a:tblPr>
              <a:tblGrid>
                <a:gridCol w="1161095">
                  <a:extLst>
                    <a:ext uri="{9D8B030D-6E8A-4147-A177-3AD203B41FA5}">
                      <a16:colId xmlns:a16="http://schemas.microsoft.com/office/drawing/2014/main" val="2172233589"/>
                    </a:ext>
                  </a:extLst>
                </a:gridCol>
                <a:gridCol w="1062578">
                  <a:extLst>
                    <a:ext uri="{9D8B030D-6E8A-4147-A177-3AD203B41FA5}">
                      <a16:colId xmlns:a16="http://schemas.microsoft.com/office/drawing/2014/main" val="2544320722"/>
                    </a:ext>
                  </a:extLst>
                </a:gridCol>
                <a:gridCol w="1362071">
                  <a:extLst>
                    <a:ext uri="{9D8B030D-6E8A-4147-A177-3AD203B41FA5}">
                      <a16:colId xmlns:a16="http://schemas.microsoft.com/office/drawing/2014/main" val="3806923746"/>
                    </a:ext>
                  </a:extLst>
                </a:gridCol>
                <a:gridCol w="1362071">
                  <a:extLst>
                    <a:ext uri="{9D8B030D-6E8A-4147-A177-3AD203B41FA5}">
                      <a16:colId xmlns:a16="http://schemas.microsoft.com/office/drawing/2014/main" val="2811185189"/>
                    </a:ext>
                  </a:extLst>
                </a:gridCol>
              </a:tblGrid>
              <a:tr h="712564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pt-PT" sz="1600" b="1" i="0" dirty="0">
                          <a:solidFill>
                            <a:srgbClr val="FFFFFF"/>
                          </a:solidFill>
                        </a:rPr>
                        <a:t>Ciclo</a:t>
                      </a:r>
                      <a:endParaRPr lang="pt-PT" sz="1600" b="1" i="0" dirty="0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pt-PT" sz="1600" b="1" i="0">
                          <a:solidFill>
                            <a:srgbClr val="FFFFFF"/>
                          </a:solidFill>
                        </a:rPr>
                        <a:t>Seletivas</a:t>
                      </a:r>
                      <a:endParaRPr lang="pt-PT" sz="1600" b="1" i="0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pt-PT" sz="1600" b="1" i="0" dirty="0">
                          <a:solidFill>
                            <a:srgbClr val="FFFFFF"/>
                          </a:solidFill>
                        </a:rPr>
                        <a:t>Seletivas e Adicionais</a:t>
                      </a:r>
                      <a:endParaRPr lang="pt-PT" sz="1600" b="1" i="0" dirty="0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pt-PT" sz="1600" b="1" i="0" dirty="0">
                          <a:solidFill>
                            <a:srgbClr val="FFFFFF"/>
                          </a:solidFill>
                        </a:rPr>
                        <a:t>Total </a:t>
                      </a:r>
                    </a:p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pt-PT" sz="1600" b="1" i="0" dirty="0">
                          <a:solidFill>
                            <a:srgbClr val="FFFFFF"/>
                          </a:solidFill>
                        </a:rPr>
                        <a:t>(95 alunos)</a:t>
                      </a:r>
                      <a:endParaRPr lang="pt-PT" sz="1600" b="1" i="0" dirty="0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71203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pt-PT" sz="1400" b="1">
                          <a:solidFill>
                            <a:srgbClr val="FFFFFF"/>
                          </a:solidFill>
                        </a:rPr>
                        <a:t>1º Ciclo</a:t>
                      </a:r>
                      <a:endParaRPr lang="pt-PT" sz="1400" b="1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18</a:t>
                      </a:r>
                      <a:endParaRPr lang="pt-PT" sz="2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4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22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364201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pt-PT" sz="1400" b="1">
                          <a:solidFill>
                            <a:srgbClr val="FFFFFF"/>
                          </a:solidFill>
                        </a:rPr>
                        <a:t>2 Ciclo</a:t>
                      </a:r>
                      <a:endParaRPr lang="pt-PT" sz="1400" b="1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18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6</a:t>
                      </a:r>
                      <a:endParaRPr lang="pt-PT" sz="2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24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407573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pt-PT" sz="1400" b="1">
                          <a:solidFill>
                            <a:srgbClr val="FFFFFF"/>
                          </a:solidFill>
                        </a:rPr>
                        <a:t>3º Ciclo</a:t>
                      </a:r>
                      <a:endParaRPr lang="pt-PT" sz="1400" b="1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23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6</a:t>
                      </a:r>
                      <a:endParaRPr lang="pt-PT" sz="2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29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78861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pt-PT" sz="1400" b="1">
                          <a:solidFill>
                            <a:srgbClr val="FFFFFF"/>
                          </a:solidFill>
                        </a:rPr>
                        <a:t>Secundário</a:t>
                      </a:r>
                      <a:endParaRPr lang="pt-PT" sz="1400" b="1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16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4</a:t>
                      </a:r>
                      <a:endParaRPr lang="pt-PT" sz="2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20</a:t>
                      </a:r>
                      <a:endParaRPr lang="pt-PT" sz="2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57531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4E523F86-06C2-43F9-B65F-C4A27F4261B7}"/>
              </a:ext>
            </a:extLst>
          </p:cNvPr>
          <p:cNvSpPr/>
          <p:nvPr/>
        </p:nvSpPr>
        <p:spPr>
          <a:xfrm>
            <a:off x="341702" y="653530"/>
            <a:ext cx="5406097" cy="3693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MS Mincho" pitchFamily="49"/>
                <a:cs typeface="Calibri" pitchFamily="34"/>
              </a:rPr>
              <a:t>Tabela nº 1- Alunos com medidas seletivas e adicionais</a:t>
            </a:r>
            <a:endParaRPr lang="pt-PT" sz="18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</a:endParaRPr>
          </a:p>
        </p:txBody>
      </p:sp>
      <p:sp>
        <p:nvSpPr>
          <p:cNvPr id="5" name="CaixaDeTexto 5">
            <a:extLst>
              <a:ext uri="{FF2B5EF4-FFF2-40B4-BE49-F238E27FC236}">
                <a16:creationId xmlns:a16="http://schemas.microsoft.com/office/drawing/2014/main" id="{9A47C07B-2B0B-4D30-9BCC-2F9D5092B1EC}"/>
              </a:ext>
            </a:extLst>
          </p:cNvPr>
          <p:cNvSpPr txBox="1"/>
          <p:nvPr/>
        </p:nvSpPr>
        <p:spPr>
          <a:xfrm>
            <a:off x="7443792" y="872044"/>
            <a:ext cx="610552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Gráfico n.º 1</a:t>
            </a:r>
          </a:p>
        </p:txBody>
      </p:sp>
      <p:pic>
        <p:nvPicPr>
          <p:cNvPr id="6" name="Imagem 10">
            <a:extLst>
              <a:ext uri="{FF2B5EF4-FFF2-40B4-BE49-F238E27FC236}">
                <a16:creationId xmlns:a16="http://schemas.microsoft.com/office/drawing/2014/main" id="{2D313F3E-F1C9-4C9D-A99E-900CF0598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770" y="5021418"/>
            <a:ext cx="1659005" cy="1929082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486103"/>
              </p:ext>
            </p:extLst>
          </p:nvPr>
        </p:nvGraphicFramePr>
        <p:xfrm>
          <a:off x="5747799" y="1871739"/>
          <a:ext cx="6156960" cy="256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gradFill>
          <a:gsLst>
            <a:gs pos="0">
              <a:srgbClr val="64D4EF"/>
            </a:gs>
            <a:gs pos="100000">
              <a:srgbClr val="06588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240D070-D605-4E3C-896E-F1A74462C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132040"/>
              </p:ext>
            </p:extLst>
          </p:nvPr>
        </p:nvGraphicFramePr>
        <p:xfrm>
          <a:off x="1937555" y="940570"/>
          <a:ext cx="6261325" cy="2318844"/>
        </p:xfrm>
        <a:graphic>
          <a:graphicData uri="http://schemas.openxmlformats.org/drawingml/2006/table">
            <a:tbl>
              <a:tblPr>
                <a:effectLst/>
                <a:tableStyleId>{0505E3EF-67EA-436B-97B2-0124C06EBD24}</a:tableStyleId>
              </a:tblPr>
              <a:tblGrid>
                <a:gridCol w="1712689">
                  <a:extLst>
                    <a:ext uri="{9D8B030D-6E8A-4147-A177-3AD203B41FA5}">
                      <a16:colId xmlns:a16="http://schemas.microsoft.com/office/drawing/2014/main" val="3071659930"/>
                    </a:ext>
                  </a:extLst>
                </a:gridCol>
                <a:gridCol w="1516212">
                  <a:extLst>
                    <a:ext uri="{9D8B030D-6E8A-4147-A177-3AD203B41FA5}">
                      <a16:colId xmlns:a16="http://schemas.microsoft.com/office/drawing/2014/main" val="3960032062"/>
                    </a:ext>
                  </a:extLst>
                </a:gridCol>
                <a:gridCol w="1516212">
                  <a:extLst>
                    <a:ext uri="{9D8B030D-6E8A-4147-A177-3AD203B41FA5}">
                      <a16:colId xmlns:a16="http://schemas.microsoft.com/office/drawing/2014/main" val="514769063"/>
                    </a:ext>
                  </a:extLst>
                </a:gridCol>
                <a:gridCol w="1516212">
                  <a:extLst>
                    <a:ext uri="{9D8B030D-6E8A-4147-A177-3AD203B41FA5}">
                      <a16:colId xmlns:a16="http://schemas.microsoft.com/office/drawing/2014/main" val="801262052"/>
                    </a:ext>
                  </a:extLst>
                </a:gridCol>
              </a:tblGrid>
              <a:tr h="893716">
                <a:tc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</a:pPr>
                      <a:r>
                        <a:rPr lang="pt-PT" sz="1400" b="1" dirty="0">
                          <a:solidFill>
                            <a:srgbClr val="FFFFFF"/>
                          </a:solidFill>
                          <a:latin typeface="Calibri" pitchFamily="34"/>
                          <a:ea typeface="MS Mincho" pitchFamily="49"/>
                          <a:cs typeface="Calibri" pitchFamily="34"/>
                        </a:rPr>
                        <a:t>1º Ciclo</a:t>
                      </a:r>
                      <a:endParaRPr lang="pt-PT" sz="1400" b="1" dirty="0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6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</a:t>
                      </a:r>
                      <a:r>
                        <a:rPr lang="pt-PT" sz="1600" b="1" u="sng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pt-PT" sz="16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menções insuficientes</a:t>
                      </a:r>
                      <a:endParaRPr lang="pt-PT" sz="16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6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1 menção insuficiente</a:t>
                      </a:r>
                      <a:endParaRPr lang="pt-PT" sz="16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3 menções insuficiente</a:t>
                      </a:r>
                      <a:endParaRPr lang="pt-PT" sz="16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301096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</a:pPr>
                      <a:r>
                        <a:rPr lang="pt-PT" sz="1400" b="1">
                          <a:solidFill>
                            <a:srgbClr val="FFFFFF"/>
                          </a:solidFill>
                          <a:latin typeface="Calibri" pitchFamily="34"/>
                          <a:ea typeface="MS Mincho" pitchFamily="49"/>
                          <a:cs typeface="Calibri" pitchFamily="34"/>
                        </a:rPr>
                        <a:t>Seletivas</a:t>
                      </a:r>
                      <a:endParaRPr lang="pt-PT" sz="1400" b="1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13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123097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</a:pPr>
                      <a:r>
                        <a:rPr lang="pt-PT" sz="1400" b="1">
                          <a:solidFill>
                            <a:srgbClr val="FFFFFF"/>
                          </a:solidFill>
                          <a:latin typeface="Calibri" pitchFamily="34"/>
                          <a:ea typeface="MS Mincho" pitchFamily="49"/>
                          <a:cs typeface="Calibri" pitchFamily="34"/>
                        </a:rPr>
                        <a:t>Adicionais</a:t>
                      </a:r>
                      <a:endParaRPr lang="pt-PT" sz="1400" b="1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4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</a:t>
                      </a:r>
                      <a:endParaRPr lang="pt-PT" sz="2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27749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2629B21A-ADE5-4ECB-BD9D-72383D6B7884}"/>
              </a:ext>
            </a:extLst>
          </p:cNvPr>
          <p:cNvSpPr/>
          <p:nvPr/>
        </p:nvSpPr>
        <p:spPr>
          <a:xfrm>
            <a:off x="543263" y="276999"/>
            <a:ext cx="9062289" cy="3693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MS Mincho" pitchFamily="49"/>
                <a:cs typeface="Calibri" pitchFamily="34"/>
              </a:rPr>
              <a:t>Tabela nº 2- Sucesso/Insucesso dos alunos do 1º Ciclo com medidas seletivas e/ou adicionais </a:t>
            </a:r>
            <a:endParaRPr lang="pt-PT" sz="18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</a:endParaRPr>
          </a:p>
        </p:txBody>
      </p:sp>
      <p:sp>
        <p:nvSpPr>
          <p:cNvPr id="4" name="CaixaDeTexto 5">
            <a:extLst>
              <a:ext uri="{FF2B5EF4-FFF2-40B4-BE49-F238E27FC236}">
                <a16:creationId xmlns:a16="http://schemas.microsoft.com/office/drawing/2014/main" id="{CF8496A6-080D-4374-A6B5-4E2856A14738}"/>
              </a:ext>
            </a:extLst>
          </p:cNvPr>
          <p:cNvSpPr txBox="1"/>
          <p:nvPr/>
        </p:nvSpPr>
        <p:spPr>
          <a:xfrm>
            <a:off x="4011655" y="3553651"/>
            <a:ext cx="610552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Gráfico n.º 2</a:t>
            </a:r>
          </a:p>
        </p:txBody>
      </p:sp>
      <p:pic>
        <p:nvPicPr>
          <p:cNvPr id="6" name="Imagem 7">
            <a:extLst>
              <a:ext uri="{FF2B5EF4-FFF2-40B4-BE49-F238E27FC236}">
                <a16:creationId xmlns:a16="http://schemas.microsoft.com/office/drawing/2014/main" id="{89533035-F6EA-4ECC-BA8E-546B314D7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986" y="5371825"/>
            <a:ext cx="1904996" cy="1428750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6670842"/>
              </p:ext>
            </p:extLst>
          </p:nvPr>
        </p:nvGraphicFramePr>
        <p:xfrm>
          <a:off x="2041920" y="3922986"/>
          <a:ext cx="6156960" cy="269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gradFill>
          <a:gsLst>
            <a:gs pos="0">
              <a:srgbClr val="64D4EF"/>
            </a:gs>
            <a:gs pos="100000">
              <a:srgbClr val="06588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447D347-0D46-4FE7-96B6-19A3FC922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937652"/>
              </p:ext>
            </p:extLst>
          </p:nvPr>
        </p:nvGraphicFramePr>
        <p:xfrm>
          <a:off x="788394" y="876909"/>
          <a:ext cx="9656868" cy="2662299"/>
        </p:xfrm>
        <a:graphic>
          <a:graphicData uri="http://schemas.openxmlformats.org/drawingml/2006/table">
            <a:tbl>
              <a:tblPr>
                <a:effectLst/>
                <a:tableStyleId>{0505E3EF-67EA-436B-97B2-0124C06EBD24}</a:tableStyleId>
              </a:tblPr>
              <a:tblGrid>
                <a:gridCol w="2409204">
                  <a:extLst>
                    <a:ext uri="{9D8B030D-6E8A-4147-A177-3AD203B41FA5}">
                      <a16:colId xmlns:a16="http://schemas.microsoft.com/office/drawing/2014/main" val="2960852008"/>
                    </a:ext>
                  </a:extLst>
                </a:gridCol>
                <a:gridCol w="2415888">
                  <a:extLst>
                    <a:ext uri="{9D8B030D-6E8A-4147-A177-3AD203B41FA5}">
                      <a16:colId xmlns:a16="http://schemas.microsoft.com/office/drawing/2014/main" val="1681271862"/>
                    </a:ext>
                  </a:extLst>
                </a:gridCol>
                <a:gridCol w="2415888">
                  <a:extLst>
                    <a:ext uri="{9D8B030D-6E8A-4147-A177-3AD203B41FA5}">
                      <a16:colId xmlns:a16="http://schemas.microsoft.com/office/drawing/2014/main" val="2655073666"/>
                    </a:ext>
                  </a:extLst>
                </a:gridCol>
                <a:gridCol w="2415888">
                  <a:extLst>
                    <a:ext uri="{9D8B030D-6E8A-4147-A177-3AD203B41FA5}">
                      <a16:colId xmlns:a16="http://schemas.microsoft.com/office/drawing/2014/main" val="3558828911"/>
                    </a:ext>
                  </a:extLst>
                </a:gridCol>
              </a:tblGrid>
              <a:tr h="893716">
                <a:tc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</a:pPr>
                      <a:r>
                        <a:rPr lang="pt-PT" sz="1600" b="1">
                          <a:solidFill>
                            <a:srgbClr val="FFFFFF"/>
                          </a:solidFill>
                          <a:latin typeface="Calibri" pitchFamily="34"/>
                          <a:ea typeface="MS Mincho" pitchFamily="49"/>
                          <a:cs typeface="Calibri" pitchFamily="34"/>
                        </a:rPr>
                        <a:t>Ciclo</a:t>
                      </a:r>
                      <a:endParaRPr lang="pt-PT" sz="1600" b="1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0 níveis inferiores a três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1 nível inferior a três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2 níveis inferiores a três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221541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</a:pPr>
                      <a:r>
                        <a:rPr lang="pt-PT" sz="1600" b="1">
                          <a:solidFill>
                            <a:srgbClr val="FFFFFF"/>
                          </a:solidFill>
                          <a:latin typeface="Calibri" pitchFamily="34"/>
                          <a:ea typeface="MS Mincho" pitchFamily="49"/>
                          <a:cs typeface="Calibri" pitchFamily="34"/>
                        </a:rPr>
                        <a:t>Seletivas</a:t>
                      </a:r>
                      <a:endParaRPr lang="pt-PT" sz="1600" b="1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12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5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00351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</a:pPr>
                      <a:r>
                        <a:rPr lang="pt-PT" sz="1600" b="1">
                          <a:solidFill>
                            <a:srgbClr val="FFFFFF"/>
                          </a:solidFill>
                          <a:latin typeface="Calibri" pitchFamily="34"/>
                          <a:ea typeface="MS Mincho" pitchFamily="49"/>
                          <a:cs typeface="Calibri" pitchFamily="34"/>
                        </a:rPr>
                        <a:t>Adicionais</a:t>
                      </a:r>
                      <a:endParaRPr lang="pt-PT" sz="1600" b="1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6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</a:t>
                      </a:r>
                      <a:endParaRPr lang="pt-PT" sz="2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73255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F5EEB97-5161-440A-9876-9955D767D733}"/>
              </a:ext>
            </a:extLst>
          </p:cNvPr>
          <p:cNvSpPr/>
          <p:nvPr/>
        </p:nvSpPr>
        <p:spPr>
          <a:xfrm>
            <a:off x="543263" y="276999"/>
            <a:ext cx="9062289" cy="3693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MS Mincho" pitchFamily="49"/>
                <a:cs typeface="Calibri" pitchFamily="34"/>
              </a:rPr>
              <a:t>Tabela nº 2- Sucesso/Insucesso dos alunos do 2º Ciclo com medidas seletivas e/ou adicionais </a:t>
            </a:r>
            <a:endParaRPr lang="pt-PT" sz="18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</a:endParaRPr>
          </a:p>
        </p:txBody>
      </p:sp>
      <p:sp>
        <p:nvSpPr>
          <p:cNvPr id="4" name="CaixaDeTexto 5">
            <a:extLst>
              <a:ext uri="{FF2B5EF4-FFF2-40B4-BE49-F238E27FC236}">
                <a16:creationId xmlns:a16="http://schemas.microsoft.com/office/drawing/2014/main" id="{1D8AFC50-9A77-4304-B26A-67FC7CED48D9}"/>
              </a:ext>
            </a:extLst>
          </p:cNvPr>
          <p:cNvSpPr txBox="1"/>
          <p:nvPr/>
        </p:nvSpPr>
        <p:spPr>
          <a:xfrm>
            <a:off x="4011655" y="3553651"/>
            <a:ext cx="610552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Gráfico n.º 3</a:t>
            </a:r>
          </a:p>
        </p:txBody>
      </p:sp>
      <p:pic>
        <p:nvPicPr>
          <p:cNvPr id="5" name="Imagem 9">
            <a:extLst>
              <a:ext uri="{FF2B5EF4-FFF2-40B4-BE49-F238E27FC236}">
                <a16:creationId xmlns:a16="http://schemas.microsoft.com/office/drawing/2014/main" id="{A3B22C46-160A-4398-A336-1398EA756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081" y="5412809"/>
            <a:ext cx="1926924" cy="1445190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697887"/>
              </p:ext>
            </p:extLst>
          </p:nvPr>
        </p:nvGraphicFramePr>
        <p:xfrm>
          <a:off x="2282937" y="4065131"/>
          <a:ext cx="5582920" cy="2515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gradFill>
          <a:gsLst>
            <a:gs pos="0">
              <a:srgbClr val="64D4EF"/>
            </a:gs>
            <a:gs pos="100000">
              <a:srgbClr val="06588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BACB902-C7E1-4D7D-A9B2-DE06C13C8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888759"/>
              </p:ext>
            </p:extLst>
          </p:nvPr>
        </p:nvGraphicFramePr>
        <p:xfrm>
          <a:off x="329183" y="726443"/>
          <a:ext cx="11545824" cy="2668458"/>
        </p:xfrm>
        <a:graphic>
          <a:graphicData uri="http://schemas.openxmlformats.org/drawingml/2006/table">
            <a:tbl>
              <a:tblPr>
                <a:effectLst/>
                <a:tableStyleId>{0505E3EF-67EA-436B-97B2-0124C06EBD24}</a:tableStyleId>
              </a:tblPr>
              <a:tblGrid>
                <a:gridCol w="1442228">
                  <a:extLst>
                    <a:ext uri="{9D8B030D-6E8A-4147-A177-3AD203B41FA5}">
                      <a16:colId xmlns:a16="http://schemas.microsoft.com/office/drawing/2014/main" val="7641407"/>
                    </a:ext>
                  </a:extLst>
                </a:gridCol>
                <a:gridCol w="1442228">
                  <a:extLst>
                    <a:ext uri="{9D8B030D-6E8A-4147-A177-3AD203B41FA5}">
                      <a16:colId xmlns:a16="http://schemas.microsoft.com/office/drawing/2014/main" val="4289134055"/>
                    </a:ext>
                  </a:extLst>
                </a:gridCol>
                <a:gridCol w="1442228">
                  <a:extLst>
                    <a:ext uri="{9D8B030D-6E8A-4147-A177-3AD203B41FA5}">
                      <a16:colId xmlns:a16="http://schemas.microsoft.com/office/drawing/2014/main" val="3259167955"/>
                    </a:ext>
                  </a:extLst>
                </a:gridCol>
                <a:gridCol w="1442228">
                  <a:extLst>
                    <a:ext uri="{9D8B030D-6E8A-4147-A177-3AD203B41FA5}">
                      <a16:colId xmlns:a16="http://schemas.microsoft.com/office/drawing/2014/main" val="3027487048"/>
                    </a:ext>
                  </a:extLst>
                </a:gridCol>
                <a:gridCol w="1442228">
                  <a:extLst>
                    <a:ext uri="{9D8B030D-6E8A-4147-A177-3AD203B41FA5}">
                      <a16:colId xmlns:a16="http://schemas.microsoft.com/office/drawing/2014/main" val="1227818275"/>
                    </a:ext>
                  </a:extLst>
                </a:gridCol>
                <a:gridCol w="1442228">
                  <a:extLst>
                    <a:ext uri="{9D8B030D-6E8A-4147-A177-3AD203B41FA5}">
                      <a16:colId xmlns:a16="http://schemas.microsoft.com/office/drawing/2014/main" val="1870619021"/>
                    </a:ext>
                  </a:extLst>
                </a:gridCol>
                <a:gridCol w="1446228">
                  <a:extLst>
                    <a:ext uri="{9D8B030D-6E8A-4147-A177-3AD203B41FA5}">
                      <a16:colId xmlns:a16="http://schemas.microsoft.com/office/drawing/2014/main" val="3567044546"/>
                    </a:ext>
                  </a:extLst>
                </a:gridCol>
                <a:gridCol w="1446228">
                  <a:extLst>
                    <a:ext uri="{9D8B030D-6E8A-4147-A177-3AD203B41FA5}">
                      <a16:colId xmlns:a16="http://schemas.microsoft.com/office/drawing/2014/main" val="1567121269"/>
                    </a:ext>
                  </a:extLst>
                </a:gridCol>
              </a:tblGrid>
              <a:tr h="8937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3º Ciclo</a:t>
                      </a:r>
                      <a:endParaRPr lang="pt-PT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0 níveis inferiores a três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1 nível inferior a três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2 níveis inferiores 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a três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3 níveis inferiores 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a três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5 níveis inferiores 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a três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7 níveis inferiores 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a três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8 níveis inferiores 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a três</a:t>
                      </a:r>
                      <a:endParaRPr lang="pt-PT" sz="18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690365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6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Seletivas</a:t>
                      </a:r>
                      <a:endParaRPr lang="pt-PT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8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7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235130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6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Adicionais</a:t>
                      </a:r>
                      <a:endParaRPr lang="pt-PT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5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</a:t>
                      </a:r>
                      <a:endParaRPr lang="pt-PT" sz="2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2193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5610128-6BE7-461A-A7B2-B7A80305B5EB}"/>
              </a:ext>
            </a:extLst>
          </p:cNvPr>
          <p:cNvSpPr/>
          <p:nvPr/>
        </p:nvSpPr>
        <p:spPr>
          <a:xfrm>
            <a:off x="543263" y="276999"/>
            <a:ext cx="9062289" cy="3693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MS Mincho" pitchFamily="49"/>
                <a:cs typeface="Calibri" pitchFamily="34"/>
              </a:rPr>
              <a:t>Tabela nº 4- Sucesso/Insucesso dos alunos do 3º Ciclo com medidas seletivas e/ou adicionais </a:t>
            </a:r>
            <a:endParaRPr lang="pt-PT" sz="18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</a:endParaRPr>
          </a:p>
        </p:txBody>
      </p:sp>
      <p:sp>
        <p:nvSpPr>
          <p:cNvPr id="4" name="CaixaDeTexto 5">
            <a:extLst>
              <a:ext uri="{FF2B5EF4-FFF2-40B4-BE49-F238E27FC236}">
                <a16:creationId xmlns:a16="http://schemas.microsoft.com/office/drawing/2014/main" id="{35FCCF87-CEFA-4F9D-A183-AB424A8DFB92}"/>
              </a:ext>
            </a:extLst>
          </p:cNvPr>
          <p:cNvSpPr txBox="1"/>
          <p:nvPr/>
        </p:nvSpPr>
        <p:spPr>
          <a:xfrm>
            <a:off x="4011655" y="3553651"/>
            <a:ext cx="610552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Gráfico n.º 4</a:t>
            </a:r>
          </a:p>
        </p:txBody>
      </p:sp>
      <p:pic>
        <p:nvPicPr>
          <p:cNvPr id="6" name="Imagem 10">
            <a:extLst>
              <a:ext uri="{FF2B5EF4-FFF2-40B4-BE49-F238E27FC236}">
                <a16:creationId xmlns:a16="http://schemas.microsoft.com/office/drawing/2014/main" id="{04C9A29A-2ABC-455E-A245-16019D0B3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015" y="5438256"/>
            <a:ext cx="1892990" cy="1419743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021265"/>
              </p:ext>
            </p:extLst>
          </p:nvPr>
        </p:nvGraphicFramePr>
        <p:xfrm>
          <a:off x="1090246" y="4174351"/>
          <a:ext cx="8515305" cy="240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gradFill>
          <a:gsLst>
            <a:gs pos="0">
              <a:srgbClr val="64D4EF"/>
            </a:gs>
            <a:gs pos="100000">
              <a:srgbClr val="06588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5957D0D-42D7-4FC5-B408-CFE71ED9D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148280"/>
              </p:ext>
            </p:extLst>
          </p:nvPr>
        </p:nvGraphicFramePr>
        <p:xfrm>
          <a:off x="738554" y="774067"/>
          <a:ext cx="11271737" cy="2662299"/>
        </p:xfrm>
        <a:graphic>
          <a:graphicData uri="http://schemas.openxmlformats.org/drawingml/2006/table">
            <a:tbl>
              <a:tblPr>
                <a:effectLst/>
                <a:tableStyleId>{0505E3EF-67EA-436B-97B2-0124C06EBD24}</a:tableStyleId>
              </a:tblPr>
              <a:tblGrid>
                <a:gridCol w="2812082">
                  <a:extLst>
                    <a:ext uri="{9D8B030D-6E8A-4147-A177-3AD203B41FA5}">
                      <a16:colId xmlns:a16="http://schemas.microsoft.com/office/drawing/2014/main" val="396356788"/>
                    </a:ext>
                  </a:extLst>
                </a:gridCol>
                <a:gridCol w="2819885">
                  <a:extLst>
                    <a:ext uri="{9D8B030D-6E8A-4147-A177-3AD203B41FA5}">
                      <a16:colId xmlns:a16="http://schemas.microsoft.com/office/drawing/2014/main" val="1432598968"/>
                    </a:ext>
                  </a:extLst>
                </a:gridCol>
                <a:gridCol w="2819885">
                  <a:extLst>
                    <a:ext uri="{9D8B030D-6E8A-4147-A177-3AD203B41FA5}">
                      <a16:colId xmlns:a16="http://schemas.microsoft.com/office/drawing/2014/main" val="46065142"/>
                    </a:ext>
                  </a:extLst>
                </a:gridCol>
                <a:gridCol w="2819885">
                  <a:extLst>
                    <a:ext uri="{9D8B030D-6E8A-4147-A177-3AD203B41FA5}">
                      <a16:colId xmlns:a16="http://schemas.microsoft.com/office/drawing/2014/main" val="3952891961"/>
                    </a:ext>
                  </a:extLst>
                </a:gridCol>
              </a:tblGrid>
              <a:tr h="893716">
                <a:tc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rgbClr val="FFFFFF"/>
                          </a:solidFill>
                          <a:latin typeface="Calibri" pitchFamily="34"/>
                          <a:ea typeface="MS Mincho" pitchFamily="49"/>
                          <a:cs typeface="Calibri" pitchFamily="34"/>
                        </a:rPr>
                        <a:t>Ciclo</a:t>
                      </a:r>
                      <a:endParaRPr lang="pt-PT" sz="2400" b="1" dirty="0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0 classificações inferiores a 10</a:t>
                      </a:r>
                      <a:endParaRPr lang="pt-PT" sz="2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1 classificação inferior a 10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Alunos com todas as classificações iguais ou superiores a 14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626979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rgbClr val="FFFFFF"/>
                          </a:solidFill>
                          <a:latin typeface="Calibri" pitchFamily="34"/>
                          <a:ea typeface="MS Mincho" pitchFamily="49"/>
                          <a:cs typeface="Calibri" pitchFamily="34"/>
                        </a:rPr>
                        <a:t>Seletivas</a:t>
                      </a:r>
                      <a:endParaRPr lang="pt-PT" sz="2400" b="1" dirty="0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15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879725"/>
                  </a:ext>
                </a:extLst>
              </a:tr>
              <a:tr h="712564">
                <a:tc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rgbClr val="FFFFFF"/>
                          </a:solidFill>
                          <a:latin typeface="Calibri" pitchFamily="34"/>
                          <a:ea typeface="MS Mincho" pitchFamily="49"/>
                          <a:cs typeface="Calibri" pitchFamily="34"/>
                        </a:rPr>
                        <a:t>Adicionais</a:t>
                      </a:r>
                      <a:endParaRPr lang="pt-PT" sz="2400" b="1" dirty="0">
                        <a:solidFill>
                          <a:srgbClr val="FFFFFF"/>
                        </a:solidFill>
                        <a:latin typeface="Calibri" pitchFamily="34"/>
                        <a:ea typeface="MS Mincho" pitchFamily="49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5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</a:t>
                      </a:r>
                      <a:endParaRPr lang="pt-PT" sz="2400" b="1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</a:t>
                      </a:r>
                      <a:endParaRPr lang="pt-PT" sz="24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37813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8A21F409-092F-47F6-AAEE-1B825C1D6CDB}"/>
              </a:ext>
            </a:extLst>
          </p:cNvPr>
          <p:cNvSpPr/>
          <p:nvPr/>
        </p:nvSpPr>
        <p:spPr>
          <a:xfrm>
            <a:off x="414095" y="155420"/>
            <a:ext cx="10072180" cy="3693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MS Mincho" pitchFamily="49"/>
                <a:cs typeface="Calibri" pitchFamily="34"/>
              </a:rPr>
              <a:t>Tabela nº 5- Sucesso/Insucesso dos alunos do ensino secundário com medidas seletivas e/ou adicionais </a:t>
            </a:r>
            <a:endParaRPr lang="pt-PT" sz="18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</a:endParaRPr>
          </a:p>
        </p:txBody>
      </p:sp>
      <p:sp>
        <p:nvSpPr>
          <p:cNvPr id="4" name="CaixaDeTexto 5">
            <a:extLst>
              <a:ext uri="{FF2B5EF4-FFF2-40B4-BE49-F238E27FC236}">
                <a16:creationId xmlns:a16="http://schemas.microsoft.com/office/drawing/2014/main" id="{0463066B-8367-4580-885F-4B324A67BE20}"/>
              </a:ext>
            </a:extLst>
          </p:cNvPr>
          <p:cNvSpPr txBox="1"/>
          <p:nvPr/>
        </p:nvSpPr>
        <p:spPr>
          <a:xfrm>
            <a:off x="2333253" y="3536098"/>
            <a:ext cx="610552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Gráfico n.º 5</a:t>
            </a:r>
          </a:p>
        </p:txBody>
      </p:sp>
      <p:pic>
        <p:nvPicPr>
          <p:cNvPr id="6" name="Imagem 8">
            <a:extLst>
              <a:ext uri="{FF2B5EF4-FFF2-40B4-BE49-F238E27FC236}">
                <a16:creationId xmlns:a16="http://schemas.microsoft.com/office/drawing/2014/main" id="{006CDCA2-EFFA-4FF2-A5C6-AD35CD165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964" y="5381929"/>
            <a:ext cx="2027032" cy="1493471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6291922"/>
              </p:ext>
            </p:extLst>
          </p:nvPr>
        </p:nvGraphicFramePr>
        <p:xfrm>
          <a:off x="2281814" y="3995089"/>
          <a:ext cx="6156960" cy="277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83ABFB04-E312-478B-9442-A1AFD2BB8906}"/>
              </a:ext>
            </a:extLst>
          </p:cNvPr>
          <p:cNvSpPr txBox="1"/>
          <p:nvPr/>
        </p:nvSpPr>
        <p:spPr>
          <a:xfrm>
            <a:off x="297843" y="181957"/>
            <a:ext cx="11894157" cy="663258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Medidas a implementar, no próximo período</a:t>
            </a:r>
            <a:r>
              <a:rPr lang="pt-PT" sz="2800" b="1" i="0" u="none" strike="noStrike" kern="1200" cap="none" spc="0" dirty="0">
                <a:solidFill>
                  <a:srgbClr val="FFFFFF"/>
                </a:solidFill>
                <a:uFillTx/>
                <a:latin typeface="Calibri"/>
              </a:rPr>
              <a:t> letivo</a:t>
            </a:r>
            <a:r>
              <a:rPr lang="pt-PT" sz="2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, para melhorar o sucesso dos alunos</a:t>
            </a:r>
            <a:endParaRPr lang="pt-PT" sz="18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622300" marR="0" lvl="0" indent="-171450" algn="l" defTabSz="182563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•	</a:t>
            </a:r>
            <a:r>
              <a:rPr lang="pt-PT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Solicitar apoio/acompanhamento dos Serviços de Psicologia e Orientação no caso dos alunos com insucesso, caso estes ainda não tenham este acompanhamento;</a:t>
            </a:r>
          </a:p>
          <a:p>
            <a:pPr marL="622300" marR="0" lvl="0" indent="-171450" algn="l" defTabSz="182563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•	Solicitar o apoio dos docentes afetos ao Centro de Apoio e Aprendizagem, sempre que possível, para acompanhamento destes discentes;</a:t>
            </a:r>
          </a:p>
          <a:p>
            <a:pPr marL="622300" marR="0" lvl="0" indent="-171450" algn="l" defTabSz="182563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•	Solicitar o apoio dos docentes/técnicos afetos ao GAB + para acompanhamento dos alunos cujo insucesso esteja, principalmente, ligado ao comportamento e atitudes do aluno;</a:t>
            </a:r>
          </a:p>
          <a:p>
            <a:pPr marL="622300" marR="0" lvl="0" indent="-171450" algn="l" defTabSz="182563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•	Aplicação rigorosa do estipulado no Estatuto do Aluno no que respeita à responsabilização dos encarregados de educação pelos incumprimentos dos alunos, nomeadamente, nas situações de falta de assiduidade;</a:t>
            </a:r>
          </a:p>
          <a:p>
            <a:pPr marL="622300" marR="0" lvl="0" indent="-171450" algn="l" defTabSz="182563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•	Aumentar, sempre que necessário, o número de disciplinas com adaptações curriculares significativas ou não significativas, nomeadamente, no caso do 1º ciclo;</a:t>
            </a:r>
          </a:p>
          <a:p>
            <a:pPr marL="622300" marR="0" lvl="0" indent="-171450" algn="l" defTabSz="182563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•	Reunião, conjunta do docente de educação especial, do aluno, do encarregado de educação e do professor titular/diretor de turma na situação dos alunos com insucesso de modo a averiguar, com o maior rigor possível, as razões que estão na base do insucesso dos alunos.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Imagem 6">
            <a:extLst>
              <a:ext uri="{FF2B5EF4-FFF2-40B4-BE49-F238E27FC236}">
                <a16:creationId xmlns:a16="http://schemas.microsoft.com/office/drawing/2014/main" id="{78135EC8-6C1F-47DF-8EF2-8A03AAE94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458" y="5245098"/>
            <a:ext cx="2171699" cy="19303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eto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TM02900771%5b%5bfn=Setor%5d%5d</Template>
  <TotalTime>586</TotalTime>
  <Words>952</Words>
  <Application>Microsoft Office PowerPoint</Application>
  <PresentationFormat>Ecrã Panorâmico</PresentationFormat>
  <Paragraphs>138</Paragraphs>
  <Slides>11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7" baseType="lpstr">
      <vt:lpstr>Arial</vt:lpstr>
      <vt:lpstr>Brush Script MT</vt:lpstr>
      <vt:lpstr>Calibri</vt:lpstr>
      <vt:lpstr>Century Gothic</vt:lpstr>
      <vt:lpstr>Wingdings 3</vt:lpstr>
      <vt:lpstr>Setor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Rosária Carrilho</dc:creator>
  <cp:lastModifiedBy>rosariacarrilho@outlook.pt</cp:lastModifiedBy>
  <cp:revision>18</cp:revision>
  <dcterms:created xsi:type="dcterms:W3CDTF">2021-04-20T10:29:25Z</dcterms:created>
  <dcterms:modified xsi:type="dcterms:W3CDTF">2023-02-07T20:09:03Z</dcterms:modified>
</cp:coreProperties>
</file>